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8"/>
  </p:notesMasterIdLst>
  <p:sldIdLst>
    <p:sldId id="256" r:id="rId2"/>
    <p:sldId id="326" r:id="rId3"/>
    <p:sldId id="327" r:id="rId4"/>
    <p:sldId id="258" r:id="rId5"/>
    <p:sldId id="287" r:id="rId6"/>
    <p:sldId id="283" r:id="rId7"/>
    <p:sldId id="347" r:id="rId8"/>
    <p:sldId id="348" r:id="rId9"/>
    <p:sldId id="284" r:id="rId10"/>
    <p:sldId id="285" r:id="rId11"/>
    <p:sldId id="349" r:id="rId12"/>
    <p:sldId id="317" r:id="rId13"/>
    <p:sldId id="318" r:id="rId14"/>
    <p:sldId id="286" r:id="rId15"/>
    <p:sldId id="337" r:id="rId16"/>
    <p:sldId id="260" r:id="rId17"/>
    <p:sldId id="309" r:id="rId18"/>
    <p:sldId id="314" r:id="rId19"/>
    <p:sldId id="313" r:id="rId20"/>
    <p:sldId id="312" r:id="rId21"/>
    <p:sldId id="315" r:id="rId22"/>
    <p:sldId id="310" r:id="rId23"/>
    <p:sldId id="306" r:id="rId24"/>
    <p:sldId id="307" r:id="rId25"/>
    <p:sldId id="322" r:id="rId26"/>
    <p:sldId id="338" r:id="rId27"/>
    <p:sldId id="302" r:id="rId28"/>
    <p:sldId id="319" r:id="rId29"/>
    <p:sldId id="303" r:id="rId30"/>
    <p:sldId id="266" r:id="rId31"/>
    <p:sldId id="293" r:id="rId32"/>
    <p:sldId id="304" r:id="rId33"/>
    <p:sldId id="301" r:id="rId34"/>
    <p:sldId id="275" r:id="rId35"/>
    <p:sldId id="339" r:id="rId36"/>
    <p:sldId id="300" r:id="rId37"/>
    <p:sldId id="340" r:id="rId38"/>
    <p:sldId id="272" r:id="rId39"/>
    <p:sldId id="273" r:id="rId40"/>
    <p:sldId id="274" r:id="rId41"/>
    <p:sldId id="311" r:id="rId42"/>
    <p:sldId id="320" r:id="rId43"/>
    <p:sldId id="341" r:id="rId44"/>
    <p:sldId id="333" r:id="rId45"/>
    <p:sldId id="299" r:id="rId46"/>
    <p:sldId id="342" r:id="rId47"/>
    <p:sldId id="297" r:id="rId48"/>
    <p:sldId id="343" r:id="rId49"/>
    <p:sldId id="334" r:id="rId50"/>
    <p:sldId id="335" r:id="rId51"/>
    <p:sldId id="336" r:id="rId52"/>
    <p:sldId id="344" r:id="rId53"/>
    <p:sldId id="298" r:id="rId54"/>
    <p:sldId id="345" r:id="rId55"/>
    <p:sldId id="330" r:id="rId56"/>
    <p:sldId id="346" r:id="rId57"/>
  </p:sldIdLst>
  <p:sldSz cx="9144000" cy="6858000" type="screen4x3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C000"/>
    <a:srgbClr val="3F7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55" autoAdjust="0"/>
    <p:restoredTop sz="85540" autoAdjust="0"/>
  </p:normalViewPr>
  <p:slideViewPr>
    <p:cSldViewPr snapToGrid="0" showGuides="1">
      <p:cViewPr varScale="1">
        <p:scale>
          <a:sx n="94" d="100"/>
          <a:sy n="94" d="100"/>
        </p:scale>
        <p:origin x="2022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-1596" y="-96"/>
      </p:cViewPr>
      <p:guideLst>
        <p:guide orient="horz" pos="3224"/>
        <p:guide pos="223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7BA6A6D8-A047-4A30-9DAD-B589E52CC8BD}" type="datetimeFigureOut">
              <a:rPr lang="zh-CN" altLang="en-US" smtClean="0"/>
              <a:t>2021/10/08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964C083B-3359-4272-80A3-FFF9ECA3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47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55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083B-3359-4272-80A3-FFF9ECA3CA08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43688" y="152400"/>
            <a:ext cx="2085975" cy="61722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152400"/>
            <a:ext cx="6110288" cy="6172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11163" y="1143000"/>
            <a:ext cx="831850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11163" y="3810000"/>
            <a:ext cx="831850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11163" y="1143000"/>
            <a:ext cx="4083050" cy="5181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6613" y="1143000"/>
            <a:ext cx="408305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6613" y="3810000"/>
            <a:ext cx="4083050" cy="2514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80400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11163" y="1143000"/>
            <a:ext cx="8318500" cy="5181600"/>
          </a:xfrm>
        </p:spPr>
        <p:txBody>
          <a:bodyPr/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11163" y="1143000"/>
            <a:ext cx="408305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6613" y="1143000"/>
            <a:ext cx="408305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b" anchorCtr="0" compatLnSpc="1"/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1163" y="1143000"/>
            <a:ext cx="83185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 Third Level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0" y="928688"/>
            <a:ext cx="9144000" cy="0"/>
          </a:xfrm>
          <a:prstGeom prst="line">
            <a:avLst/>
          </a:prstGeom>
          <a:ln w="38100">
            <a:solidFill>
              <a:srgbClr val="3F71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4" descr="E:\学校\20121109221446303940.jp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438" y="549275"/>
            <a:ext cx="665162" cy="66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21"/>
          <p:cNvSpPr>
            <a:spLocks noChangeArrowheads="1"/>
          </p:cNvSpPr>
          <p:nvPr/>
        </p:nvSpPr>
        <p:spPr bwMode="auto">
          <a:xfrm>
            <a:off x="381000" y="6397625"/>
            <a:ext cx="8364538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90204" pitchFamily="34" charset="0"/>
              </a:defRPr>
            </a:lvl9pPr>
          </a:lstStyle>
          <a:p>
            <a:pPr>
              <a:lnSpc>
                <a:spcPts val="2000"/>
              </a:lnSpc>
            </a:pPr>
            <a:r>
              <a:rPr lang="en-US" altLang="zh-CN" sz="1200" b="0" dirty="0">
                <a:solidFill>
                  <a:srgbClr val="000000"/>
                </a:solidFill>
                <a:ea typeface="宋体" charset="-122"/>
              </a:rPr>
              <a:t>								                   </a:t>
            </a:r>
            <a:fld id="{22B54924-A7E0-4231-A067-C7DF1FEEF9D5}" type="slidenum">
              <a:rPr lang="en-US" altLang="zh-CN" sz="1200" b="0" smtClean="0">
                <a:solidFill>
                  <a:srgbClr val="000000"/>
                </a:solidFill>
                <a:ea typeface="宋体" charset="-122"/>
              </a:rPr>
              <a:t>‹#›</a:t>
            </a:fld>
            <a:r>
              <a:rPr lang="en-US" altLang="zh-CN" sz="1200" b="0" dirty="0">
                <a:solidFill>
                  <a:srgbClr val="000000"/>
                </a:solidFill>
                <a:ea typeface="宋体" charset="-122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2pPr>
      <a:lvl3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3pPr>
      <a:lvl4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4pPr>
      <a:lvl5pPr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5pPr>
      <a:lvl6pPr marL="4572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6pPr>
      <a:lvl7pPr marL="9144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7pPr>
      <a:lvl8pPr marL="13716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8pPr>
      <a:lvl9pPr marL="1828800" algn="l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ahoma" panose="020B0604030504040204" pitchFamily="34" charset="0"/>
        </a:defRPr>
      </a:lvl9pPr>
    </p:titleStyle>
    <p:bodyStyle>
      <a:lvl1pPr marL="292100" indent="-2921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75000"/>
        <a:buFont typeface="Monotype Sort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100000"/>
        <a:buFont typeface="Arial" panose="020B0604020202090204" pitchFamily="34" charset="0"/>
        <a:buChar char="–"/>
        <a:defRPr sz="2800">
          <a:solidFill>
            <a:schemeClr val="tx1"/>
          </a:solidFill>
          <a:latin typeface="+mn-lt"/>
        </a:defRPr>
      </a:lvl2pPr>
      <a:lvl3pPr marL="914400" algn="l" rtl="0" eaLnBrk="0" fontAlgn="base" hangingPunct="0">
        <a:spcBef>
          <a:spcPct val="10000"/>
        </a:spcBef>
        <a:spcAft>
          <a:spcPts val="400"/>
        </a:spcAft>
        <a:buClr>
          <a:srgbClr val="0C7B9C"/>
        </a:buClr>
        <a:buSzPct val="70000"/>
        <a:buFont typeface="Wingdings" panose="05000000000000000000" pitchFamily="2" charset="2"/>
        <a:buChar char="u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Times New Roman" panose="02020503050405090304" pitchFamily="18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Times New Roman" panose="02020503050405090304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baike.baidu.com/item/%E5%8C%BA%E9%97%B4/12731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blockchain.com/charts/hash-rate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blog.kaiko.com/an-in-depth-guide-into-how-the-mempool-works-c758b781c608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ctrTitle"/>
          </p:nvPr>
        </p:nvSpPr>
        <p:spPr>
          <a:xfrm>
            <a:off x="0" y="1727373"/>
            <a:ext cx="9144000" cy="1166139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Bitcoin</a:t>
            </a: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挖矿与区块链分叉</a:t>
            </a:r>
            <a:endParaRPr lang="zh-CN" altLang="en-US" sz="4000" b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副标题 2"/>
          <p:cNvSpPr>
            <a:spLocks noGrp="1"/>
          </p:cNvSpPr>
          <p:nvPr>
            <p:ph type="subTitle" idx="1"/>
          </p:nvPr>
        </p:nvSpPr>
        <p:spPr>
          <a:xfrm>
            <a:off x="0" y="3726512"/>
            <a:ext cx="9144000" cy="2226455"/>
          </a:xfrm>
        </p:spPr>
        <p:txBody>
          <a:bodyPr>
            <a:norm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陈亮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副教授</a:t>
            </a:r>
          </a:p>
          <a:p>
            <a:pPr>
              <a:spcBef>
                <a:spcPts val="1800"/>
              </a:spcBef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中山大学 计算机学院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56" y="157863"/>
            <a:ext cx="2055507" cy="619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/>
          <a:srcRect l="4245" r="-1"/>
          <a:stretch>
            <a:fillRect/>
          </a:stretch>
        </p:blipFill>
        <p:spPr>
          <a:xfrm>
            <a:off x="6232135" y="29427"/>
            <a:ext cx="1891145" cy="8760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课前，几个问题的答疑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156640" cy="5181600"/>
          </a:xfrm>
        </p:spPr>
        <p:txBody>
          <a:bodyPr/>
          <a:lstStyle/>
          <a:p>
            <a:r>
              <a:rPr lang="zh-CN" altLang="en-US" sz="2400" dirty="0"/>
              <a:t>“所以矿工不是指每一个拥有比特币的组织或者用户吗？矿工他是实际存在的人或者组织吗？”</a:t>
            </a:r>
            <a:endParaRPr lang="en-US" altLang="zh-CN" sz="2400" dirty="0"/>
          </a:p>
          <a:p>
            <a:pPr lvl="1"/>
            <a:r>
              <a:rPr lang="zh-CN" altLang="en-US" sz="2000" dirty="0"/>
              <a:t>解答：矿工其实就一台可以具有哈希计算能力的电脑</a:t>
            </a:r>
            <a:endParaRPr lang="en-US" altLang="zh-CN" sz="2000" dirty="0"/>
          </a:p>
          <a:p>
            <a:pPr lvl="1"/>
            <a:r>
              <a:rPr lang="zh-CN" altLang="en-US" sz="2000" dirty="0"/>
              <a:t>是用来“铸币”的</a:t>
            </a:r>
            <a:endParaRPr lang="en-US" altLang="zh-CN" sz="2000" dirty="0"/>
          </a:p>
          <a:p>
            <a:pPr lvl="1"/>
            <a:r>
              <a:rPr lang="zh-CN" altLang="en-US" sz="2000" dirty="0"/>
              <a:t>矿机背后肯定有个所有者</a:t>
            </a:r>
            <a:endParaRPr lang="en-US" altLang="zh-CN" sz="2000" dirty="0"/>
          </a:p>
          <a:p>
            <a:pPr lvl="1"/>
            <a:r>
              <a:rPr lang="zh-CN" altLang="en-US" sz="2000" dirty="0"/>
              <a:t>所有矿机都是按照去中心化的方式来组织的</a:t>
            </a:r>
            <a:endParaRPr lang="en-US" altLang="zh-CN" sz="2000" dirty="0"/>
          </a:p>
          <a:p>
            <a:pPr lvl="1"/>
            <a:r>
              <a:rPr lang="zh-CN" altLang="en-US" sz="2000" dirty="0"/>
              <a:t>矿机可以通过挖矿来获得比特币，即出块奖励， 背后的所有人就持有了奖励的比特币了，但是它可以不花比特币：继续持有，或者卖给交易所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r>
              <a:rPr lang="zh-CN" altLang="en-US" sz="2400" dirty="0"/>
              <a:t>“挖矿就是给定了输出，然后他们拿数据放进哈希函数试答案的过程吧？如何判断一个矿工挖到矿了？”</a:t>
            </a:r>
            <a:endParaRPr lang="en-US" altLang="zh-CN" sz="2400" dirty="0"/>
          </a:p>
          <a:p>
            <a:pPr lvl="1"/>
            <a:r>
              <a:rPr lang="en-US" altLang="zh-CN" sz="2000" dirty="0" err="1"/>
              <a:t>PoW</a:t>
            </a:r>
            <a:r>
              <a:rPr lang="zh-CN" altLang="en-US" sz="2000" dirty="0"/>
              <a:t> 的原理已经在上节课讲过了</a:t>
            </a:r>
            <a:endParaRPr lang="en-US" altLang="zh-CN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2930525"/>
            <a:ext cx="7823200" cy="1131888"/>
          </a:xfrm>
        </p:spPr>
        <p:txBody>
          <a:bodyPr/>
          <a:lstStyle/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今天课程的两个引言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013" y="150742"/>
            <a:ext cx="8280400" cy="533400"/>
          </a:xfrm>
        </p:spPr>
        <p:txBody>
          <a:bodyPr/>
          <a:lstStyle/>
          <a:p>
            <a:r>
              <a:rPr lang="en-US" altLang="zh-CN" sz="2600" dirty="0"/>
              <a:t>(</a:t>
            </a:r>
            <a:r>
              <a:rPr lang="zh-CN" altLang="en-US" sz="2600" dirty="0"/>
              <a:t>引言</a:t>
            </a:r>
            <a:r>
              <a:rPr lang="en-US" altLang="zh-CN" sz="2600" dirty="0"/>
              <a:t>)</a:t>
            </a:r>
            <a:r>
              <a:rPr lang="zh-CN" altLang="en-US" sz="2600" dirty="0"/>
              <a:t> 第二课的剧透：</a:t>
            </a:r>
            <a:r>
              <a:rPr lang="en-US" altLang="zh-CN" sz="2600" dirty="0"/>
              <a:t>Proof</a:t>
            </a:r>
            <a:r>
              <a:rPr lang="zh-CN" altLang="en-US" sz="2600" dirty="0"/>
              <a:t> </a:t>
            </a:r>
            <a:r>
              <a:rPr lang="en-US" altLang="zh-CN" sz="2600" dirty="0"/>
              <a:t>of</a:t>
            </a:r>
            <a:r>
              <a:rPr lang="zh-CN" altLang="en-US" sz="2600" dirty="0"/>
              <a:t> </a:t>
            </a:r>
            <a:r>
              <a:rPr lang="en-US" altLang="zh-CN" sz="2600" dirty="0"/>
              <a:t>Work,</a:t>
            </a:r>
            <a:r>
              <a:rPr lang="zh-CN" altLang="en-US" sz="2600" dirty="0"/>
              <a:t> </a:t>
            </a:r>
            <a:r>
              <a:rPr lang="en-US" altLang="zh-CN" sz="2600" dirty="0"/>
              <a:t>&amp;</a:t>
            </a:r>
            <a:r>
              <a:rPr lang="zh-CN" altLang="en-US" sz="2600" dirty="0"/>
              <a:t> </a:t>
            </a:r>
            <a:r>
              <a:rPr lang="en-US" altLang="zh-CN" sz="2600" dirty="0"/>
              <a:t>Difficulty</a:t>
            </a:r>
            <a:endParaRPr lang="en-US" sz="2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1318"/>
            <a:ext cx="9144000" cy="3695363"/>
          </a:xfrm>
          <a:prstGeom prst="rect">
            <a:avLst/>
          </a:prstGeom>
        </p:spPr>
      </p:pic>
      <p:pic>
        <p:nvPicPr>
          <p:cNvPr id="5122" name="Picture 2" descr="hat crypto mining is - bitcoin mining ico PNG image with transparent  background | TOP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1814" y="4876800"/>
            <a:ext cx="1529168" cy="156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751444" y="5658678"/>
            <a:ext cx="3034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今天就来讲更多的挖矿</a:t>
            </a:r>
            <a:r>
              <a:rPr lang="zh-CN" altLang="en-US"/>
              <a:t>细节与数学原理。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302" y="1394408"/>
            <a:ext cx="6066842" cy="3879957"/>
          </a:xfrm>
          <a:prstGeom prst="rect">
            <a:avLst/>
          </a:prstGeom>
        </p:spPr>
      </p:pic>
      <p:sp>
        <p:nvSpPr>
          <p:cNvPr id="3" name="Title 1"/>
          <p:cNvSpPr txBox="1"/>
          <p:nvPr/>
        </p:nvSpPr>
        <p:spPr>
          <a:xfrm>
            <a:off x="263013" y="150742"/>
            <a:ext cx="8280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en-US" altLang="zh-CN" sz="2600" kern="0" dirty="0"/>
              <a:t>(</a:t>
            </a:r>
            <a:r>
              <a:rPr lang="zh-CN" altLang="en-US" sz="2600" kern="0" dirty="0"/>
              <a:t>引言</a:t>
            </a:r>
            <a:r>
              <a:rPr lang="en-US" altLang="zh-CN" sz="2600" kern="0" dirty="0"/>
              <a:t>)</a:t>
            </a:r>
            <a:r>
              <a:rPr lang="zh-CN" altLang="en-US" sz="2600" kern="0" dirty="0"/>
              <a:t> 为何区块的大小如此动荡？为何超过</a:t>
            </a:r>
            <a:r>
              <a:rPr lang="en-US" altLang="zh-CN" sz="2600" kern="0" dirty="0"/>
              <a:t>1MB</a:t>
            </a:r>
            <a:r>
              <a:rPr lang="zh-CN" altLang="en-US" sz="2600" kern="0" dirty="0"/>
              <a:t>？</a:t>
            </a:r>
            <a:endParaRPr lang="en-US" sz="2600" kern="0" dirty="0"/>
          </a:p>
        </p:txBody>
      </p:sp>
      <p:sp>
        <p:nvSpPr>
          <p:cNvPr id="4" name="TextBox 3"/>
          <p:cNvSpPr txBox="1"/>
          <p:nvPr/>
        </p:nvSpPr>
        <p:spPr>
          <a:xfrm>
            <a:off x="1338470" y="5799965"/>
            <a:ext cx="7306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原因：比特币的区块链曾发生过针对规则的“分叉”。这节</a:t>
            </a:r>
            <a:r>
              <a:rPr lang="zh-CN" altLang="en-US"/>
              <a:t>课会讲分叉。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Math</a:t>
            </a:r>
            <a:r>
              <a:rPr lang="zh-CN" altLang="en-US" dirty="0"/>
              <a:t> </a:t>
            </a:r>
            <a:r>
              <a:rPr lang="en-US" altLang="zh-CN" dirty="0"/>
              <a:t>behind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</a:p>
          <a:p>
            <a:pPr lvl="1"/>
            <a:r>
              <a:rPr lang="zh-CN" altLang="en-US" sz="2400" dirty="0"/>
              <a:t>挖矿的概率分析</a:t>
            </a:r>
            <a:endParaRPr lang="en-US" altLang="zh-CN" sz="2400" dirty="0"/>
          </a:p>
          <a:p>
            <a:pPr lvl="1"/>
            <a:r>
              <a:rPr lang="zh-CN" altLang="en-US" sz="2400" dirty="0"/>
              <a:t>挖矿的难度设置</a:t>
            </a:r>
            <a:endParaRPr lang="en-US" altLang="zh-CN" sz="2400" dirty="0"/>
          </a:p>
          <a:p>
            <a:endParaRPr lang="en-US" dirty="0"/>
          </a:p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Part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2: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Forking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Part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3: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比特币安全机制的保障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2930525"/>
            <a:ext cx="7823200" cy="1131888"/>
          </a:xfrm>
        </p:spPr>
        <p:txBody>
          <a:bodyPr/>
          <a:lstStyle/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挖矿的概率分析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挖矿的概率分析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全网挖出新块的过程：伯努利试验，</a:t>
            </a:r>
            <a:r>
              <a:rPr lang="en-US" altLang="zh-CN" sz="2400" dirty="0"/>
              <a:t>Poison process</a:t>
            </a:r>
          </a:p>
          <a:p>
            <a:pPr lvl="1"/>
            <a:r>
              <a:rPr lang="zh-CN" altLang="en-US" sz="2000" dirty="0"/>
              <a:t>出块时间服从 </a:t>
            </a:r>
            <a:r>
              <a:rPr lang="en-US" altLang="zh-CN" sz="2000" dirty="0"/>
              <a:t>exponential distribution, </a:t>
            </a:r>
            <a:r>
              <a:rPr lang="zh-CN" altLang="en-US" sz="2000" dirty="0"/>
              <a:t>具有“无记忆性 </a:t>
            </a:r>
            <a:r>
              <a:rPr lang="en-US" altLang="zh-CN" sz="2000" dirty="0"/>
              <a:t>(</a:t>
            </a:r>
            <a:r>
              <a:rPr lang="zh-CN" altLang="en-US" sz="2000" dirty="0"/>
              <a:t> </a:t>
            </a:r>
            <a:r>
              <a:rPr lang="en-US" altLang="zh-CN" sz="2000" dirty="0"/>
              <a:t>memoryless)</a:t>
            </a:r>
            <a:r>
              <a:rPr lang="zh-CN" altLang="en-US" sz="2000" dirty="0"/>
              <a:t>”</a:t>
            </a:r>
            <a:endParaRPr lang="en-US" altLang="zh-CN" sz="2000" dirty="0"/>
          </a:p>
          <a:p>
            <a:pPr lvl="1"/>
            <a:r>
              <a:rPr lang="en-US" altLang="zh-CN" sz="2000" dirty="0"/>
              <a:t>Question:</a:t>
            </a:r>
            <a:r>
              <a:rPr lang="zh-CN" altLang="en-US" sz="2000" dirty="0"/>
              <a:t> 当</a:t>
            </a:r>
            <a:r>
              <a:rPr lang="en-US" altLang="zh-CN" sz="2000" dirty="0"/>
              <a:t>10</a:t>
            </a:r>
            <a:r>
              <a:rPr lang="zh-CN" altLang="en-US" sz="2000" dirty="0"/>
              <a:t>分钟之后没有出块，全网的所有 </a:t>
            </a:r>
            <a:r>
              <a:rPr lang="en-US" altLang="zh-CN" sz="2000" dirty="0"/>
              <a:t>miners</a:t>
            </a:r>
            <a:r>
              <a:rPr lang="zh-CN" altLang="en-US" sz="2000" dirty="0"/>
              <a:t> 之后再经过多久可以出块？</a:t>
            </a:r>
            <a:endParaRPr lang="en-US" altLang="zh-CN" sz="2000" dirty="0"/>
          </a:p>
          <a:p>
            <a:pPr lvl="2"/>
            <a:r>
              <a:rPr lang="zh-CN" altLang="en-US" sz="2000" dirty="0"/>
              <a:t> 答案是：还是</a:t>
            </a:r>
            <a:r>
              <a:rPr lang="en-US" altLang="zh-CN" sz="2000" dirty="0"/>
              <a:t>10</a:t>
            </a:r>
            <a:r>
              <a:rPr lang="zh-CN" altLang="en-US" sz="2000" dirty="0"/>
              <a:t>分钟。</a:t>
            </a:r>
            <a:endParaRPr lang="en-US" altLang="zh-CN" sz="2000" dirty="0"/>
          </a:p>
          <a:p>
            <a:pPr lvl="1"/>
            <a:r>
              <a:rPr lang="zh-CN" altLang="en-US" sz="2000" dirty="0"/>
              <a:t>背后是什么原理？</a:t>
            </a:r>
            <a:endParaRPr lang="en-US" altLang="zh-CN" sz="2000" dirty="0"/>
          </a:p>
        </p:txBody>
      </p:sp>
      <p:grpSp>
        <p:nvGrpSpPr>
          <p:cNvPr id="4" name="Group 3"/>
          <p:cNvGrpSpPr/>
          <p:nvPr/>
        </p:nvGrpSpPr>
        <p:grpSpPr>
          <a:xfrm>
            <a:off x="2493818" y="3652869"/>
            <a:ext cx="4801314" cy="2597066"/>
            <a:chOff x="430209" y="4098496"/>
            <a:chExt cx="4372501" cy="2160324"/>
          </a:xfrm>
        </p:grpSpPr>
        <p:pic>
          <p:nvPicPr>
            <p:cNvPr id="5" name="Picture 4" descr="块链:技术驱动金融(解密区块链，用技术重构金融世界) 2.4 奖励机制与工作量证明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6374" y="4098496"/>
              <a:ext cx="2974258" cy="18531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430209" y="5951598"/>
              <a:ext cx="4372501" cy="307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全网发现下一个区块所需时间的概率密度函数</a:t>
              </a:r>
              <a:endParaRPr 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PDF</a:t>
            </a:r>
            <a:r>
              <a:rPr lang="zh-CN" altLang="en-US" sz="2800" dirty="0"/>
              <a:t>：</a:t>
            </a:r>
            <a:r>
              <a:rPr lang="en-US" altLang="zh-CN" sz="2800" dirty="0"/>
              <a:t>Probability</a:t>
            </a:r>
            <a:r>
              <a:rPr lang="zh-CN" altLang="en-US" sz="2800" dirty="0"/>
              <a:t> </a:t>
            </a:r>
            <a:r>
              <a:rPr lang="en-US" altLang="zh-CN" sz="2800" dirty="0"/>
              <a:t>Distribution</a:t>
            </a:r>
            <a:r>
              <a:rPr lang="zh-CN" altLang="en-US" sz="2800" dirty="0"/>
              <a:t> </a:t>
            </a:r>
            <a:r>
              <a:rPr lang="en-US" altLang="zh-CN" sz="2800" dirty="0"/>
              <a:t>Function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99" y="1058190"/>
            <a:ext cx="7480300" cy="3035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041" y="4347893"/>
            <a:ext cx="2642215" cy="209330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离散型随机变量的概率分布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243" y="2332383"/>
            <a:ext cx="6259443" cy="259437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400" dirty="0"/>
              <a:t>连续型随机变量也有“概率函数”和“概率分布函数”吗？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概率函数  </a:t>
            </a:r>
            <a:r>
              <a:rPr lang="en-US" altLang="zh-CN" sz="2400" dirty="0"/>
              <a:t>--</a:t>
            </a:r>
            <a:r>
              <a:rPr lang="zh-CN" altLang="en-US" sz="2400" dirty="0"/>
              <a:t>  概率密度函数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167" y="4402534"/>
            <a:ext cx="4870245" cy="18172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412" y="6210215"/>
            <a:ext cx="4826000" cy="660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2331" y="1763861"/>
            <a:ext cx="6180189" cy="253119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593607" y="2241443"/>
            <a:ext cx="15503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陈希孺老师所著的</a:t>
            </a:r>
            <a:r>
              <a:rPr lang="en-US" altLang="zh-CN" dirty="0"/>
              <a:t>《</a:t>
            </a:r>
            <a:r>
              <a:rPr lang="zh-CN" altLang="en-US" dirty="0"/>
              <a:t>概率论与数理统计</a:t>
            </a:r>
            <a:r>
              <a:rPr lang="en-US" altLang="zh-CN" dirty="0"/>
              <a:t>》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122507" y="4752259"/>
            <a:ext cx="17117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404040"/>
                </a:solidFill>
                <a:latin typeface="-apple-system" charset="0"/>
              </a:rPr>
              <a:t>右图中的面积表示概率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课程大纲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270910" y="1180618"/>
            <a:ext cx="8745767" cy="5254905"/>
          </a:xfrm>
        </p:spPr>
        <p:txBody>
          <a:bodyPr/>
          <a:lstStyle/>
          <a:p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 	9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  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课程介绍，与区块链落地应用；比特币前传</a:t>
            </a:r>
            <a:endParaRPr lang="en-US" altLang="zh-CN" sz="1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Part-1:</a:t>
            </a:r>
            <a:r>
              <a:rPr lang="zh-CN" altLang="en-US" sz="2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比特币与以太坊基础知识部分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Week-2,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Bitcoin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的密码学基础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Week-3,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Bitcoin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的数据结构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Week-4,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Bitcoin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的引擎：共识机制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Week-5, 	9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比特币的挖矿 与 分叉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Week-6,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比特币的 激励策略 与 比特币社区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Week-7,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以太坊概述、数据结构 与 共识机制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Week-8,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以太坊 与 智能合约 系统层面的知识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Week-9, 	10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区块链网络、匿名、与监管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Week-10, 11</a:t>
            </a:r>
            <a:r>
              <a:rPr lang="zh-CN" altLang="en-US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00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考试周（不上课）</a:t>
            </a:r>
            <a:endParaRPr lang="zh-CN" altLang="en-US" sz="1800" b="1" dirty="0">
              <a:solidFill>
                <a:srgbClr val="0432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7" y="3570632"/>
            <a:ext cx="616066" cy="36213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PDF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next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endParaRPr lang="en-US" dirty="0"/>
          </a:p>
        </p:txBody>
      </p:sp>
      <p:pic>
        <p:nvPicPr>
          <p:cNvPr id="9218" name="Picture 2" descr="块链:技术驱动金融(解密区块链，用技术重构金融世界) 2.4 奖励机制与工作量证明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0178" y="2274901"/>
            <a:ext cx="3563435" cy="222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01726" y="1093857"/>
            <a:ext cx="6639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全网发现下一个区块所需时间的概率密度函数。</a:t>
            </a: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该函数可以用来计算全网</a:t>
            </a:r>
            <a:r>
              <a:rPr lang="en-US" altLang="zh-CN" dirty="0"/>
              <a:t>10</a:t>
            </a:r>
            <a:r>
              <a:rPr lang="zh-CN" altLang="en-US" dirty="0"/>
              <a:t>分钟之内出块的概率</a:t>
            </a:r>
            <a:endParaRPr lang="en-US" altLang="zh-CN" dirty="0"/>
          </a:p>
          <a:p>
            <a:pPr marL="742950" lvl="1" indent="-285750">
              <a:buFont typeface="Courier New" panose="02070409020205090404" charset="0"/>
              <a:buChar char="o"/>
            </a:pPr>
            <a:r>
              <a:rPr lang="zh-CN" altLang="en-US" dirty="0"/>
              <a:t>对从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10</a:t>
            </a:r>
            <a:r>
              <a:rPr lang="zh-CN" altLang="en-US" dirty="0"/>
              <a:t>分钟之内的概率密度函数求积分。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6923" y="4495088"/>
            <a:ext cx="80906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But,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miner: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avg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spent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next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min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ratio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power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6194" y="5365243"/>
            <a:ext cx="8411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假如有全网 </a:t>
            </a:r>
            <a:r>
              <a:rPr lang="en-US" altLang="zh-CN" dirty="0"/>
              <a:t>0.1%</a:t>
            </a:r>
            <a:r>
              <a:rPr lang="zh-CN" altLang="en-US" dirty="0"/>
              <a:t> 的 </a:t>
            </a:r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power,</a:t>
            </a:r>
            <a:r>
              <a:rPr lang="zh-CN" altLang="en-US" dirty="0"/>
              <a:t> 每 </a:t>
            </a:r>
            <a:r>
              <a:rPr lang="en-US" altLang="zh-CN" dirty="0"/>
              <a:t>10,000</a:t>
            </a:r>
            <a:r>
              <a:rPr lang="zh-CN" altLang="en-US" dirty="0"/>
              <a:t> 分钟能找到一个</a:t>
            </a:r>
            <a:r>
              <a:rPr lang="en-US" altLang="zh-CN" dirty="0"/>
              <a:t>Block</a:t>
            </a:r>
            <a:r>
              <a:rPr lang="zh-CN" altLang="en-US" dirty="0"/>
              <a:t>：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week.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时间间隔的波动会很大，靠运气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指数分布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指数分布（也称为负指数分布）是描述</a:t>
            </a:r>
            <a:r>
              <a:rPr lang="zh-CN" altLang="en-US" sz="2000" dirty="0">
                <a:solidFill>
                  <a:srgbClr val="0432FF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泊松过程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中的事件之间的时间的概率分布，即事件以恒定平均速率</a:t>
            </a:r>
            <a:r>
              <a:rPr lang="zh-CN" altLang="en-US" sz="2000" dirty="0">
                <a:solidFill>
                  <a:srgbClr val="FF0000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连续且独立地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发生的过程。 </a:t>
            </a:r>
            <a:endParaRPr lang="en-US" altLang="zh-CN" sz="2000" dirty="0"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  <a:p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若随机变量</a:t>
            </a:r>
            <a:r>
              <a:rPr lang="en-US" altLang="zh-CN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x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服从参数为</a:t>
            </a:r>
            <a:r>
              <a:rPr lang="en-US" altLang="zh-CN" sz="2000" dirty="0" err="1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λ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的指数分布， 指数分布的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  <a:hlinkClick r:id="rId2"/>
              </a:rPr>
              <a:t>区间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是 </a:t>
            </a:r>
            <a:r>
              <a:rPr lang="en-US" altLang="zh-CN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[0,∞)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，则记为 </a:t>
            </a:r>
            <a:r>
              <a:rPr lang="en-US" altLang="zh-CN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X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~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E(</a:t>
            </a:r>
            <a:r>
              <a:rPr lang="en-US" altLang="zh-CN" sz="2000" dirty="0" err="1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λ</a:t>
            </a:r>
            <a:r>
              <a:rPr lang="en-US" altLang="zh-CN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)</a:t>
            </a:r>
          </a:p>
          <a:p>
            <a:endParaRPr lang="en-US" altLang="zh-CN" sz="2000" dirty="0"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  <a:p>
            <a:endParaRPr lang="en-US" altLang="zh-CN" sz="2000" dirty="0"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  <a:p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无记忆性</a:t>
            </a:r>
          </a:p>
          <a:p>
            <a:pPr lvl="1"/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指数函数的一个重要特征是无记忆性（</a:t>
            </a:r>
            <a:r>
              <a:rPr lang="en-US" altLang="zh-CN" sz="2000" b="1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Memoryless Property</a:t>
            </a:r>
            <a:r>
              <a:rPr lang="zh-CN" altLang="en-US" sz="2000" b="1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，又称遗失记忆性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）。这表示如果一个随机变量呈指数分布</a:t>
            </a:r>
            <a:r>
              <a:rPr lang="en-US" altLang="zh-CN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,</a:t>
            </a:r>
          </a:p>
          <a:p>
            <a:endParaRPr lang="en-US" altLang="zh-CN" sz="2000" dirty="0"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  <a:p>
            <a:endParaRPr lang="en-US" altLang="zh-CN" sz="2000" dirty="0">
              <a:latin typeface="Arial" panose="020B0604020202090204" pitchFamily="34" charset="0"/>
              <a:ea typeface="Arial" panose="020B0604020202090204" pitchFamily="34" charset="0"/>
              <a:cs typeface="Arial" panose="020B0604020202090204" pitchFamily="34" charset="0"/>
            </a:endParaRPr>
          </a:p>
          <a:p>
            <a:pPr lvl="1"/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如果 </a:t>
            </a:r>
            <a:r>
              <a:rPr lang="en-US" altLang="zh-CN" sz="2000" i="1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T</a:t>
            </a:r>
            <a:r>
              <a:rPr lang="zh-CN" altLang="en-US" sz="2000" i="1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是某一元件的寿命，已知元件使用了 </a:t>
            </a:r>
            <a:r>
              <a:rPr lang="en-US" altLang="zh-CN" sz="2000" i="1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t</a:t>
            </a:r>
            <a:r>
              <a:rPr lang="zh-CN" altLang="en-US" sz="2000" i="1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小时，它总共使用至少 </a:t>
            </a:r>
            <a:r>
              <a:rPr lang="en-US" altLang="zh-CN" sz="2000" i="1" dirty="0" err="1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s+t</a:t>
            </a:r>
            <a:r>
              <a:rPr lang="zh-CN" altLang="en-US" sz="2000" i="1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小时的条件概率，与从开始使用时算起它使用至少 </a:t>
            </a:r>
            <a:r>
              <a:rPr lang="en-US" altLang="zh-CN" sz="2000" i="1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s</a:t>
            </a:r>
            <a:r>
              <a:rPr lang="zh-CN" altLang="en-US" sz="2000" i="1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zh-CN" altLang="en-US" sz="2000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小时的概率相等。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734" y="4401354"/>
            <a:ext cx="5553383" cy="61167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4191" y="2327935"/>
            <a:ext cx="2277806" cy="113890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挖矿的概率分析 </a:t>
            </a:r>
            <a:r>
              <a:rPr lang="en-US" altLang="zh-CN" dirty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全网所有 </a:t>
            </a:r>
            <a:r>
              <a:rPr lang="en-US" altLang="zh-CN" dirty="0"/>
              <a:t>miners</a:t>
            </a:r>
            <a:r>
              <a:rPr lang="zh-CN" altLang="en-US" dirty="0"/>
              <a:t> 的伯努利试验：</a:t>
            </a:r>
            <a:r>
              <a:rPr lang="en-US" altLang="zh-CN" dirty="0"/>
              <a:t>Poison process</a:t>
            </a:r>
          </a:p>
          <a:p>
            <a:pPr lvl="1"/>
            <a:r>
              <a:rPr lang="zh-CN" altLang="en-US" sz="2400" dirty="0"/>
              <a:t>当</a:t>
            </a:r>
            <a:r>
              <a:rPr lang="en-US" altLang="zh-CN" sz="2400" dirty="0"/>
              <a:t>10</a:t>
            </a:r>
            <a:r>
              <a:rPr lang="zh-CN" altLang="en-US" sz="2400" dirty="0"/>
              <a:t>分钟之后没有出块，全网所有矿工节点之后再经过多久可以出块？</a:t>
            </a:r>
            <a:endParaRPr lang="en-US" altLang="zh-CN" sz="2400" dirty="0"/>
          </a:p>
          <a:p>
            <a:pPr lvl="2"/>
            <a:r>
              <a:rPr lang="zh-CN" altLang="en-US" sz="2000" dirty="0"/>
              <a:t> 答案是：还是</a:t>
            </a:r>
            <a:r>
              <a:rPr lang="en-US" altLang="zh-CN" sz="2000" dirty="0"/>
              <a:t>10</a:t>
            </a:r>
            <a:r>
              <a:rPr lang="zh-CN" altLang="en-US" sz="2000" dirty="0"/>
              <a:t>分钟。</a:t>
            </a:r>
            <a:endParaRPr lang="en-US" altLang="zh-CN" sz="2000" dirty="0"/>
          </a:p>
          <a:p>
            <a:pPr lvl="2"/>
            <a:endParaRPr lang="en-US" altLang="zh-CN" dirty="0"/>
          </a:p>
          <a:p>
            <a:pPr lvl="1"/>
            <a:r>
              <a:rPr lang="zh-CN" altLang="en-US" sz="2400" dirty="0"/>
              <a:t>这个性质看似无情，其实无记忆性恰恰是保证公平挖矿的理论所在</a:t>
            </a:r>
            <a:endParaRPr lang="en-US" altLang="zh-CN" sz="2400" dirty="0"/>
          </a:p>
          <a:p>
            <a:pPr lvl="2"/>
            <a:r>
              <a:rPr lang="zh-CN" altLang="en-US" dirty="0"/>
              <a:t> </a:t>
            </a:r>
            <a:r>
              <a:rPr lang="zh-CN" altLang="en-US" sz="2000" dirty="0"/>
              <a:t>算力强的矿机与算力弱的矿机在每一次尝试“解题”的过程中，要具有相同的成功概率才行</a:t>
            </a:r>
            <a:endParaRPr lang="en-US" sz="20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218" y="1796249"/>
            <a:ext cx="7056890" cy="4671346"/>
          </a:xfrm>
          <a:prstGeom prst="rect">
            <a:avLst/>
          </a:prstGeom>
        </p:spPr>
      </p:pic>
      <p:sp>
        <p:nvSpPr>
          <p:cNvPr id="3" name="Title 1"/>
          <p:cNvSpPr txBox="1"/>
          <p:nvPr/>
        </p:nvSpPr>
        <p:spPr>
          <a:xfrm>
            <a:off x="381000" y="152400"/>
            <a:ext cx="8280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zh-CN" altLang="en-US" kern="0" dirty="0"/>
              <a:t>一些挖矿的统计数据</a:t>
            </a:r>
            <a:endParaRPr lang="en-US" kern="0" dirty="0"/>
          </a:p>
        </p:txBody>
      </p:sp>
      <p:sp>
        <p:nvSpPr>
          <p:cNvPr id="4" name="Content Placeholder 2"/>
          <p:cNvSpPr txBox="1"/>
          <p:nvPr/>
        </p:nvSpPr>
        <p:spPr>
          <a:xfrm>
            <a:off x="411163" y="1143000"/>
            <a:ext cx="8318500" cy="653249"/>
          </a:xfrm>
          <a:prstGeom prst="rect">
            <a:avLst/>
          </a:prstGeom>
        </p:spPr>
        <p:txBody>
          <a:bodyPr/>
          <a:lstStyle>
            <a:lvl1pPr marL="292100" indent="-2921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100000"/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914400" algn="l" rtl="0" eaLnBrk="0" fontAlgn="base" hangingPunct="0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0000"/>
              <a:buFont typeface="Wingdings" panose="05000000000000000000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 defTabSz="914400"/>
            <a:r>
              <a:rPr lang="en-US" altLang="zh-CN" kern="0" dirty="0"/>
              <a:t>Median</a:t>
            </a:r>
            <a:r>
              <a:rPr lang="zh-CN" altLang="en-US" kern="0" dirty="0"/>
              <a:t> </a:t>
            </a:r>
            <a:r>
              <a:rPr lang="en-US" altLang="zh-CN" kern="0" dirty="0"/>
              <a:t>Confirmation</a:t>
            </a:r>
            <a:r>
              <a:rPr lang="zh-CN" altLang="en-US" kern="0" dirty="0"/>
              <a:t> </a:t>
            </a:r>
            <a:r>
              <a:rPr lang="en-US" altLang="zh-CN" kern="0" dirty="0"/>
              <a:t>Time</a:t>
            </a:r>
            <a:r>
              <a:rPr lang="zh-CN" altLang="en-US" kern="0" dirty="0"/>
              <a:t> </a:t>
            </a:r>
            <a:r>
              <a:rPr lang="en-US" altLang="zh-CN" kern="0" dirty="0"/>
              <a:t>of</a:t>
            </a:r>
            <a:r>
              <a:rPr lang="zh-CN" altLang="en-US" kern="0" dirty="0"/>
              <a:t> </a:t>
            </a:r>
            <a:r>
              <a:rPr lang="en-US" altLang="zh-CN" kern="0" dirty="0"/>
              <a:t>a</a:t>
            </a:r>
            <a:r>
              <a:rPr lang="zh-CN" altLang="en-US" kern="0" dirty="0"/>
              <a:t> </a:t>
            </a:r>
            <a:r>
              <a:rPr lang="en-US" altLang="zh-CN" kern="0" dirty="0"/>
              <a:t>TX</a:t>
            </a:r>
            <a:endParaRPr lang="en-US" sz="2000" kern="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1000" y="152400"/>
            <a:ext cx="8280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zh-CN" altLang="en-US" kern="0" dirty="0"/>
              <a:t>一些挖矿的统计数据 </a:t>
            </a:r>
            <a:r>
              <a:rPr lang="en-US" altLang="zh-CN" kern="0" dirty="0"/>
              <a:t>(cont.)</a:t>
            </a:r>
            <a:endParaRPr lang="en-US" kern="0" dirty="0"/>
          </a:p>
        </p:txBody>
      </p:sp>
      <p:pic>
        <p:nvPicPr>
          <p:cNvPr id="2" name="图片 1" descr="截屏2021-10-08 下午7.15.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025" y="2072005"/>
            <a:ext cx="4319270" cy="2907665"/>
          </a:xfrm>
          <a:prstGeom prst="rect">
            <a:avLst/>
          </a:prstGeom>
        </p:spPr>
      </p:pic>
      <p:pic>
        <p:nvPicPr>
          <p:cNvPr id="5" name="图片 4" descr="截屏2021-10-08 下午7.18.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" y="2072005"/>
            <a:ext cx="4349750" cy="3073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172296"/>
            <a:ext cx="6507495" cy="4674398"/>
          </a:xfrm>
          <a:prstGeom prst="rect">
            <a:avLst/>
          </a:prstGeom>
        </p:spPr>
      </p:pic>
      <p:sp>
        <p:nvSpPr>
          <p:cNvPr id="3" name="Title 1"/>
          <p:cNvSpPr txBox="1"/>
          <p:nvPr/>
        </p:nvSpPr>
        <p:spPr>
          <a:xfrm>
            <a:off x="381000" y="152400"/>
            <a:ext cx="8280400" cy="5334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4572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9144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13716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1828800" algn="l" rtl="0"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defTabSz="914400"/>
            <a:r>
              <a:rPr lang="zh-CN" altLang="en-US" kern="0" dirty="0"/>
              <a:t>一些挖矿的统计数据 </a:t>
            </a:r>
            <a:r>
              <a:rPr lang="en-US" altLang="zh-CN" kern="0"/>
              <a:t>(cont.)</a:t>
            </a:r>
            <a:endParaRPr lang="en-US" kern="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2930525"/>
            <a:ext cx="7823200" cy="1131888"/>
          </a:xfrm>
        </p:spPr>
        <p:txBody>
          <a:bodyPr/>
          <a:lstStyle/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挖矿的难度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Difficulty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i="1" dirty="0"/>
              <a:t>D</a:t>
            </a:r>
            <a:r>
              <a:rPr lang="en-US" b="1" i="1" dirty="0"/>
              <a:t>ifficulty</a:t>
            </a:r>
            <a:r>
              <a:rPr lang="en-US" dirty="0"/>
              <a:t> is a measure of how difficult it is to mine a block, </a:t>
            </a:r>
          </a:p>
          <a:p>
            <a:pPr lvl="1"/>
            <a:r>
              <a:rPr lang="en-US" altLang="zh-CN" sz="2400" dirty="0"/>
              <a:t>i.e.,</a:t>
            </a:r>
            <a:r>
              <a:rPr lang="zh-CN" altLang="en-US" sz="2400" dirty="0"/>
              <a:t> </a:t>
            </a:r>
            <a:r>
              <a:rPr lang="en-US" sz="2400" dirty="0"/>
              <a:t>to find a hash </a:t>
            </a:r>
            <a:r>
              <a:rPr lang="en-US" altLang="zh-CN" sz="2400" dirty="0"/>
              <a:t>falling</a:t>
            </a:r>
            <a:r>
              <a:rPr lang="zh-CN" altLang="en-US" sz="2400" dirty="0"/>
              <a:t> </a:t>
            </a:r>
            <a:r>
              <a:rPr lang="en-US" altLang="zh-CN" sz="2400" dirty="0"/>
              <a:t>into</a:t>
            </a:r>
            <a:r>
              <a:rPr lang="zh-CN" altLang="en-US" sz="2400" dirty="0"/>
              <a:t> </a:t>
            </a:r>
            <a:r>
              <a:rPr lang="en-US" sz="2400" dirty="0"/>
              <a:t>a given target. </a:t>
            </a:r>
          </a:p>
          <a:p>
            <a:pPr lvl="1"/>
            <a:endParaRPr lang="en-US" sz="2400" dirty="0"/>
          </a:p>
          <a:p>
            <a:r>
              <a:rPr lang="en-US" dirty="0"/>
              <a:t>A </a:t>
            </a:r>
            <a:r>
              <a:rPr lang="en-US" dirty="0">
                <a:solidFill>
                  <a:srgbClr val="C00000"/>
                </a:solidFill>
              </a:rPr>
              <a:t>high difficulty </a:t>
            </a:r>
            <a:r>
              <a:rPr lang="en-US" altLang="zh-CN" dirty="0"/>
              <a:t>indicates</a:t>
            </a:r>
            <a:r>
              <a:rPr lang="zh-CN" altLang="en-US" dirty="0"/>
              <a:t> </a:t>
            </a:r>
            <a:r>
              <a:rPr lang="en-US" dirty="0"/>
              <a:t>that it will </a:t>
            </a:r>
            <a:r>
              <a:rPr lang="en-US" dirty="0">
                <a:solidFill>
                  <a:srgbClr val="0432FF"/>
                </a:solidFill>
              </a:rPr>
              <a:t>take more computing power</a:t>
            </a:r>
            <a:r>
              <a:rPr lang="en-US" dirty="0"/>
              <a:t> to mine the same number of blocks, </a:t>
            </a:r>
          </a:p>
          <a:p>
            <a:pPr lvl="1"/>
            <a:r>
              <a:rPr lang="en-US" sz="2400" dirty="0"/>
              <a:t>making the network more secure against attacks.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Difficulty</a:t>
            </a:r>
            <a:r>
              <a:rPr lang="zh-CN" altLang="en-US" dirty="0"/>
              <a:t> </a:t>
            </a:r>
            <a:r>
              <a:rPr lang="en-US" altLang="zh-CN" dirty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difficulty adjustment is directly related to the total estimated mining power </a:t>
            </a:r>
          </a:p>
          <a:p>
            <a:pPr lvl="1"/>
            <a:r>
              <a:rPr lang="en-US" sz="2400" dirty="0"/>
              <a:t>estimated in the </a:t>
            </a:r>
            <a:r>
              <a:rPr lang="en-US" sz="2400" dirty="0">
                <a:hlinkClick r:id="rId2"/>
              </a:rPr>
              <a:t>Total Hash Rate (TH/s)</a:t>
            </a:r>
            <a:r>
              <a:rPr lang="en-US" sz="2400" dirty="0"/>
              <a:t> chart.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968" y="2934930"/>
            <a:ext cx="5065698" cy="320965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设置挖矿难度的原因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难度调整</a:t>
            </a:r>
            <a:endParaRPr lang="en-US" dirty="0"/>
          </a:p>
          <a:p>
            <a:pPr lvl="1"/>
            <a:r>
              <a:rPr lang="en-US" dirty="0"/>
              <a:t>The difficulty is adjusted every 2016 blocks (every 2 weeks approximately)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enforce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dirty="0"/>
              <a:t>the average time between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consecutive</a:t>
            </a:r>
            <a:r>
              <a:rPr lang="zh-CN" altLang="en-US" dirty="0"/>
              <a:t> </a:t>
            </a:r>
            <a:r>
              <a:rPr lang="en-US" dirty="0"/>
              <a:t>block</a:t>
            </a:r>
            <a:r>
              <a:rPr lang="en-US" altLang="zh-CN" dirty="0"/>
              <a:t>s</a:t>
            </a:r>
            <a:r>
              <a:rPr lang="en-US" dirty="0"/>
              <a:t> remains 10 minutes.</a:t>
            </a:r>
          </a:p>
          <a:p>
            <a:endParaRPr lang="en-US" altLang="zh-CN" dirty="0"/>
          </a:p>
          <a:p>
            <a:r>
              <a:rPr lang="zh-CN" altLang="en-US" dirty="0"/>
              <a:t>通过调整挖矿难度，使得出块时间相对稳定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让分叉攻击更难</a:t>
            </a:r>
            <a:endParaRPr lang="en-US" altLang="zh-CN" dirty="0"/>
          </a:p>
          <a:p>
            <a:pPr lvl="1"/>
            <a:r>
              <a:rPr lang="zh-CN" altLang="en-US" sz="2400" dirty="0"/>
              <a:t>分叉攻击后边会讲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 bwMode="auto">
          <a:xfrm>
            <a:off x="381000" y="152400"/>
            <a:ext cx="8280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课程大纲 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(Cont.)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381000" y="1180617"/>
            <a:ext cx="8280400" cy="5011838"/>
          </a:xfrm>
        </p:spPr>
        <p:txBody>
          <a:bodyPr/>
          <a:lstStyle/>
          <a:p>
            <a:r>
              <a:rPr lang="en-US" altLang="zh-CN" sz="22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Part-2:</a:t>
            </a:r>
            <a:r>
              <a:rPr lang="zh-CN" altLang="en-US" sz="22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区块链科研启发 </a:t>
            </a:r>
            <a:endParaRPr lang="zh-CN" altLang="en-US" sz="22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Week-11, 	11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 研究现状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sz="1800" b="1" dirty="0">
              <a:solidFill>
                <a:srgbClr val="0432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Week-12, 	11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 与 反欺诈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Week-13, 	11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区块链的 安全问题 与 攻击模型 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Week-14, 	12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高性能区块链 与 分片技术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sz="1800" b="1" dirty="0">
              <a:solidFill>
                <a:srgbClr val="0432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Week-15, 	12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 的 互操作性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Week-16, 	12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 与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Game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Theory</a:t>
            </a: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Week-17,	12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 与 网络优化、</a:t>
            </a:r>
            <a:r>
              <a:rPr lang="en-US" altLang="zh-CN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BFT</a:t>
            </a:r>
            <a:r>
              <a:rPr lang="zh-CN" altLang="en-US" sz="1800" b="1" dirty="0">
                <a:solidFill>
                  <a:srgbClr val="0432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类协议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Part-3:</a:t>
            </a: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区块链工程实践课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sz="1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Week-18,	12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实践开发课程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		</a:t>
            </a:r>
            <a:endParaRPr lang="zh-CN" altLang="en-US" sz="1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Week-19,	1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zh-CN" altLang="en-US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实践开发课程</a:t>
            </a:r>
            <a:r>
              <a:rPr lang="en-US" altLang="zh-CN" sz="1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</a:p>
          <a:p>
            <a:endParaRPr lang="zh-CN" altLang="en-US" sz="1800" b="1" dirty="0">
              <a:solidFill>
                <a:srgbClr val="0432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800" b="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挖矿难度的动态调整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比特币的难度调整，</a:t>
            </a:r>
            <a:r>
              <a:rPr lang="en-US" altLang="zh-CN" sz="2400" dirty="0"/>
              <a:t>every</a:t>
            </a:r>
            <a:r>
              <a:rPr lang="zh-CN" altLang="en-US" sz="2400" dirty="0"/>
              <a:t> </a:t>
            </a:r>
            <a:r>
              <a:rPr lang="en-US" altLang="zh-CN" sz="2400" dirty="0"/>
              <a:t>two</a:t>
            </a:r>
            <a:r>
              <a:rPr lang="zh-CN" altLang="en-US" sz="2400" dirty="0"/>
              <a:t> </a:t>
            </a:r>
            <a:r>
              <a:rPr lang="en-US" altLang="zh-CN" sz="2400" dirty="0"/>
              <a:t>weeks,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calculate:</a:t>
            </a:r>
          </a:p>
          <a:p>
            <a:pPr lvl="1"/>
            <a:r>
              <a:rPr lang="en-US" altLang="zh-CN" sz="2400" dirty="0" err="1"/>
              <a:t>next_difficulty</a:t>
            </a:r>
            <a:r>
              <a:rPr lang="zh-CN" altLang="en-US" sz="2400" dirty="0"/>
              <a:t> </a:t>
            </a:r>
            <a:r>
              <a:rPr lang="en-US" altLang="zh-CN" sz="2400" dirty="0"/>
              <a:t>=</a:t>
            </a:r>
            <a:r>
              <a:rPr lang="zh-CN" altLang="en-US" sz="2400" dirty="0"/>
              <a:t> </a:t>
            </a:r>
            <a:r>
              <a:rPr lang="en-US" altLang="zh-CN" sz="2400" dirty="0" err="1"/>
              <a:t>previous_difficulty</a:t>
            </a:r>
            <a:r>
              <a:rPr lang="zh-CN" altLang="en-US" sz="2400" dirty="0"/>
              <a:t> * </a:t>
            </a:r>
            <a:r>
              <a:rPr lang="en-US" altLang="zh-CN" sz="2400" dirty="0"/>
              <a:t>(2</a:t>
            </a:r>
            <a:r>
              <a:rPr lang="zh-CN" altLang="en-US" sz="2400" dirty="0"/>
              <a:t> </a:t>
            </a:r>
            <a:r>
              <a:rPr lang="en-US" altLang="zh-CN" sz="2400" dirty="0"/>
              <a:t>weeks)</a:t>
            </a:r>
            <a:r>
              <a:rPr lang="zh-CN" altLang="en-US" sz="2400" dirty="0"/>
              <a:t> </a:t>
            </a:r>
            <a:r>
              <a:rPr lang="en-US" altLang="zh-CN" sz="2400" dirty="0"/>
              <a:t>/</a:t>
            </a:r>
            <a:r>
              <a:rPr lang="zh-CN" altLang="en-US" sz="2400" dirty="0"/>
              <a:t> </a:t>
            </a:r>
            <a:r>
              <a:rPr lang="en-US" altLang="zh-CN" sz="2400" dirty="0"/>
              <a:t>(The</a:t>
            </a:r>
            <a:r>
              <a:rPr lang="zh-CN" altLang="en-US" sz="2400" dirty="0"/>
              <a:t> </a:t>
            </a:r>
            <a:r>
              <a:rPr lang="en-US" altLang="zh-CN" sz="2400" dirty="0"/>
              <a:t>time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mine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recent</a:t>
            </a:r>
            <a:r>
              <a:rPr lang="zh-CN" altLang="en-US" sz="2400" dirty="0"/>
              <a:t> </a:t>
            </a:r>
            <a:r>
              <a:rPr lang="en-US" altLang="zh-CN" sz="2400" dirty="0"/>
              <a:t>2016</a:t>
            </a:r>
            <a:r>
              <a:rPr lang="zh-CN" altLang="en-US" sz="2400" dirty="0"/>
              <a:t> </a:t>
            </a:r>
            <a:r>
              <a:rPr lang="en-US" altLang="zh-CN" sz="2400" dirty="0"/>
              <a:t>blocks)</a:t>
            </a:r>
          </a:p>
          <a:p>
            <a:pPr lvl="1"/>
            <a:r>
              <a:rPr lang="zh-CN" altLang="en-US" sz="2400" dirty="0"/>
              <a:t>分母</a:t>
            </a:r>
            <a:r>
              <a:rPr lang="en-US" altLang="zh-CN" sz="2400" dirty="0"/>
              <a:t>(The</a:t>
            </a:r>
            <a:r>
              <a:rPr lang="zh-CN" altLang="en-US" sz="2400" dirty="0"/>
              <a:t> </a:t>
            </a:r>
            <a:r>
              <a:rPr lang="en-US" altLang="zh-CN" sz="2400" dirty="0"/>
              <a:t>time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mine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recent</a:t>
            </a:r>
            <a:r>
              <a:rPr lang="zh-CN" altLang="en-US" sz="2400" dirty="0"/>
              <a:t> </a:t>
            </a:r>
            <a:r>
              <a:rPr lang="en-US" altLang="zh-CN" sz="2400" dirty="0"/>
              <a:t>2016</a:t>
            </a:r>
            <a:r>
              <a:rPr lang="zh-CN" altLang="en-US" sz="2400" dirty="0"/>
              <a:t> </a:t>
            </a:r>
            <a:r>
              <a:rPr lang="en-US" altLang="zh-CN" sz="2400" dirty="0"/>
              <a:t>blocks)</a:t>
            </a:r>
            <a:r>
              <a:rPr lang="zh-CN" altLang="en-US" sz="2400" dirty="0"/>
              <a:t> 为</a:t>
            </a:r>
            <a:r>
              <a:rPr lang="zh-CN" altLang="en-US" sz="2400" dirty="0">
                <a:solidFill>
                  <a:srgbClr val="C00000"/>
                </a:solidFill>
              </a:rPr>
              <a:t>观察值</a:t>
            </a:r>
            <a:r>
              <a:rPr lang="zh-CN" altLang="en-US" sz="2400" dirty="0"/>
              <a:t>，</a:t>
            </a:r>
            <a:r>
              <a:rPr lang="en-US" altLang="zh-CN" sz="2400" dirty="0" err="1"/>
              <a:t>previous_difficulty</a:t>
            </a:r>
            <a:r>
              <a:rPr lang="zh-CN" altLang="en-US" sz="2400" dirty="0"/>
              <a:t> 为</a:t>
            </a:r>
            <a:r>
              <a:rPr lang="zh-CN" altLang="en-US" sz="2400" dirty="0">
                <a:solidFill>
                  <a:srgbClr val="C00000"/>
                </a:solidFill>
              </a:rPr>
              <a:t>已知值</a:t>
            </a:r>
            <a:r>
              <a:rPr lang="zh-CN" altLang="en-US" sz="2400" dirty="0"/>
              <a:t>；通过该观察值，来计算下一个挖矿时段的难度 </a:t>
            </a:r>
            <a:r>
              <a:rPr lang="en-US" altLang="zh-CN" sz="2400" dirty="0" err="1"/>
              <a:t>next_difficulty</a:t>
            </a:r>
            <a:endParaRPr lang="en-US" altLang="zh-CN" sz="2400" dirty="0"/>
          </a:p>
          <a:p>
            <a:pPr lvl="1"/>
            <a:endParaRPr lang="en-US" altLang="zh-CN" sz="2400" dirty="0"/>
          </a:p>
          <a:p>
            <a:r>
              <a:rPr lang="zh-CN" altLang="en-US" dirty="0"/>
              <a:t>分母中为什么是 </a:t>
            </a:r>
            <a:r>
              <a:rPr lang="en-US" altLang="zh-CN" dirty="0"/>
              <a:t>2016</a:t>
            </a:r>
            <a:r>
              <a:rPr lang="zh-CN" altLang="en-US" dirty="0"/>
              <a:t> </a:t>
            </a:r>
            <a:r>
              <a:rPr lang="en-US" altLang="zh-CN" dirty="0"/>
              <a:t>blocks?</a:t>
            </a:r>
          </a:p>
          <a:p>
            <a:pPr lvl="1"/>
            <a:r>
              <a:rPr lang="en-US" altLang="zh-CN" sz="2400" dirty="0"/>
              <a:t>It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expected</a:t>
            </a:r>
            <a:r>
              <a:rPr lang="zh-CN" altLang="en-US" sz="2400" dirty="0"/>
              <a:t> </a:t>
            </a:r>
            <a:r>
              <a:rPr lang="en-US" altLang="zh-CN" sz="2400" dirty="0"/>
              <a:t>number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blocks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2</a:t>
            </a:r>
            <a:r>
              <a:rPr lang="zh-CN" altLang="en-US" sz="2400" dirty="0"/>
              <a:t> </a:t>
            </a:r>
            <a:r>
              <a:rPr lang="en-US" altLang="zh-CN" sz="2400" dirty="0"/>
              <a:t>weeks</a:t>
            </a:r>
            <a:r>
              <a:rPr lang="zh-CN" altLang="en-US" sz="2400" dirty="0"/>
              <a:t> </a:t>
            </a:r>
            <a:r>
              <a:rPr lang="en-US" altLang="zh-CN" sz="2400" dirty="0"/>
              <a:t>at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specified</a:t>
            </a:r>
            <a:r>
              <a:rPr lang="zh-CN" altLang="en-US" sz="2400" dirty="0"/>
              <a:t> </a:t>
            </a:r>
            <a:r>
              <a:rPr lang="en-US" altLang="zh-CN" sz="2400" dirty="0"/>
              <a:t>rate</a:t>
            </a:r>
            <a:r>
              <a:rPr lang="zh-CN" altLang="en-US" sz="2400" dirty="0"/>
              <a:t> </a:t>
            </a:r>
            <a:r>
              <a:rPr lang="en-US" altLang="zh-CN" sz="2400" dirty="0"/>
              <a:t>10</a:t>
            </a:r>
            <a:r>
              <a:rPr lang="zh-CN" altLang="en-US" sz="2400" dirty="0"/>
              <a:t> </a:t>
            </a:r>
            <a:r>
              <a:rPr lang="en-US" altLang="zh-CN" sz="2400" dirty="0"/>
              <a:t>min/block.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挖矿难度的动态调整 </a:t>
            </a:r>
            <a:r>
              <a:rPr lang="en-US" altLang="zh-CN" dirty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无奈之举</a:t>
            </a:r>
            <a:r>
              <a:rPr lang="en-US" dirty="0"/>
              <a:t>：</a:t>
            </a:r>
            <a:r>
              <a:rPr lang="zh-CN" altLang="en-US" dirty="0"/>
              <a:t>全网 </a:t>
            </a:r>
            <a:r>
              <a:rPr lang="en-US" dirty="0" err="1"/>
              <a:t>Hashrate</a:t>
            </a:r>
            <a:r>
              <a:rPr lang="en-US" dirty="0"/>
              <a:t> 的提高，逼着挖矿难度增加 </a:t>
            </a:r>
          </a:p>
          <a:p>
            <a:pPr lvl="1"/>
            <a:r>
              <a:rPr lang="en-US" sz="2400" dirty="0"/>
              <a:t>Difficulty </a:t>
            </a:r>
            <a:r>
              <a:rPr lang="en-US" altLang="zh-CN" sz="2400" dirty="0"/>
              <a:t>over</a:t>
            </a:r>
            <a:r>
              <a:rPr lang="zh-CN" altLang="en-US" sz="2400" dirty="0"/>
              <a:t> </a:t>
            </a:r>
            <a:r>
              <a:rPr lang="en-US" altLang="zh-CN" sz="2400" dirty="0"/>
              <a:t>time</a:t>
            </a:r>
            <a:r>
              <a:rPr lang="en-US" sz="2400" dirty="0"/>
              <a:t>: Periodically increasing per two weeks. </a:t>
            </a:r>
          </a:p>
          <a:p>
            <a:pPr lvl="1"/>
            <a:r>
              <a:rPr lang="en-US" sz="2400" dirty="0"/>
              <a:t>挖矿的人数越来越多，用的设备越来越先进.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" y="3538220"/>
            <a:ext cx="4117975" cy="28784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665" y="3714115"/>
            <a:ext cx="4381500" cy="270256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Difficulty</a:t>
            </a:r>
            <a:r>
              <a:rPr lang="zh-CN" altLang="en-US" dirty="0"/>
              <a:t> </a:t>
            </a:r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0270"/>
            <a:ext cx="4365522" cy="27271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413" y="2370210"/>
            <a:ext cx="4304316" cy="2727239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挖矿难度的动态调整的效果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虽然 </a:t>
            </a:r>
            <a:r>
              <a:rPr lang="en-US" dirty="0" err="1"/>
              <a:t>Hashrate</a:t>
            </a:r>
            <a:r>
              <a:rPr lang="en-US" dirty="0"/>
              <a:t> </a:t>
            </a:r>
            <a:r>
              <a:rPr lang="zh-CN" altLang="en-US" dirty="0"/>
              <a:t>在</a:t>
            </a:r>
            <a:r>
              <a:rPr lang="en-US" dirty="0"/>
              <a:t>提高，挖矿难度</a:t>
            </a:r>
            <a:r>
              <a:rPr lang="zh-CN" altLang="en-US" dirty="0"/>
              <a:t>也在</a:t>
            </a:r>
            <a:r>
              <a:rPr lang="en-US" dirty="0"/>
              <a:t>增加 </a:t>
            </a:r>
          </a:p>
          <a:p>
            <a:pPr lvl="1"/>
            <a:r>
              <a:rPr lang="en-US" sz="2400" dirty="0"/>
              <a:t>出块时间分布图：相对稳定在一个期望附近震荡 </a:t>
            </a:r>
            <a:endParaRPr lang="zh-CN" altLang="en-US" sz="2400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774" y="2420915"/>
            <a:ext cx="5928852" cy="390368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Part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1: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Math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for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Mining</a:t>
            </a:r>
          </a:p>
          <a:p>
            <a:endParaRPr lang="en-US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2:</a:t>
            </a:r>
            <a:r>
              <a:rPr lang="zh-CN" altLang="en-US" dirty="0"/>
              <a:t> </a:t>
            </a:r>
            <a:r>
              <a:rPr lang="en-US" altLang="zh-CN" dirty="0"/>
              <a:t>Forking</a:t>
            </a:r>
          </a:p>
          <a:p>
            <a:pPr lvl="1"/>
            <a:r>
              <a:rPr lang="zh-CN" altLang="en-US" sz="2400" dirty="0"/>
              <a:t>一般的分叉</a:t>
            </a:r>
            <a:endParaRPr lang="en-US" altLang="zh-CN" sz="2400" dirty="0"/>
          </a:p>
          <a:p>
            <a:pPr lvl="1"/>
            <a:r>
              <a:rPr lang="zh-CN" altLang="en-US" sz="2400" dirty="0"/>
              <a:t>硬软分叉</a:t>
            </a:r>
            <a:endParaRPr lang="en-US" altLang="zh-CN" sz="2400" dirty="0"/>
          </a:p>
          <a:p>
            <a:pPr lvl="1"/>
            <a:r>
              <a:rPr lang="zh-CN" altLang="en-US" sz="2400" dirty="0"/>
              <a:t>恶意分叉</a:t>
            </a:r>
            <a:endParaRPr lang="en-US" altLang="zh-CN" sz="2400" dirty="0"/>
          </a:p>
          <a:p>
            <a:endParaRPr lang="en-US" dirty="0"/>
          </a:p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Part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3: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比特币挖矿安全机制的保障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2930525"/>
            <a:ext cx="7823200" cy="1131888"/>
          </a:xfrm>
        </p:spPr>
        <p:txBody>
          <a:bodyPr/>
          <a:lstStyle/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一般的分叉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一般的分叉 与 </a:t>
            </a:r>
            <a:r>
              <a:rPr lang="en-US" altLang="zh-CN" dirty="0" err="1"/>
              <a:t>PoW</a:t>
            </a:r>
            <a:r>
              <a:rPr lang="en-US" altLang="zh-CN" dirty="0"/>
              <a:t> 最长链机制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6227632" cy="5181600"/>
          </a:xfrm>
        </p:spPr>
        <p:txBody>
          <a:bodyPr/>
          <a:lstStyle/>
          <a:p>
            <a:r>
              <a:rPr lang="en-US" altLang="zh-CN" sz="2600" dirty="0"/>
              <a:t>P2P</a:t>
            </a:r>
            <a:r>
              <a:rPr lang="zh-CN" altLang="en-US" sz="2600" dirty="0"/>
              <a:t> 区块链网络中存在什么典型问题？</a:t>
            </a:r>
            <a:endParaRPr lang="en-US" altLang="zh-CN" sz="2600" dirty="0"/>
          </a:p>
          <a:p>
            <a:pPr lvl="1"/>
            <a:r>
              <a:rPr lang="zh-CN" altLang="en-US" sz="2000" dirty="0"/>
              <a:t>假如全网同时有两个合法提案在网络中进行广播，收到的用户进行验证后，会基于用户认为的最长链基础上继续难题的计算。因此，系统中可能出现链的</a:t>
            </a:r>
            <a:r>
              <a:rPr lang="zh-CN" altLang="en-US" sz="2000" b="1" dirty="0"/>
              <a:t>分叉</a:t>
            </a:r>
            <a:r>
              <a:rPr lang="zh-CN" altLang="en-US" sz="2000" dirty="0"/>
              <a:t>（</a:t>
            </a:r>
            <a:r>
              <a:rPr lang="zh-CN" altLang="en-US" sz="2000" b="1" dirty="0"/>
              <a:t>Fork</a:t>
            </a:r>
            <a:r>
              <a:rPr lang="en-US" altLang="zh-CN" sz="2000" b="1" dirty="0" err="1"/>
              <a:t>ing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r>
              <a:rPr lang="zh-CN" altLang="en-US" sz="2000" b="1" dirty="0"/>
              <a:t>解决方案：</a:t>
            </a:r>
            <a:r>
              <a:rPr lang="zh-CN" altLang="en-US" sz="2000" b="1" dirty="0">
                <a:solidFill>
                  <a:srgbClr val="FF0000"/>
                </a:solidFill>
              </a:rPr>
              <a:t>比特币网络最长链机制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lvl="1"/>
            <a:endParaRPr lang="en-US" altLang="zh-CN" sz="2000" b="1" dirty="0">
              <a:solidFill>
                <a:srgbClr val="FF0000"/>
              </a:solidFill>
            </a:endParaRPr>
          </a:p>
          <a:p>
            <a:pPr lvl="1"/>
            <a:r>
              <a:rPr lang="zh-CN" altLang="en-US" sz="2000" dirty="0"/>
              <a:t>假定超市只有一个收银台出口，付款时需要排成一队。可能有人不守规矩要插队，插队者排成一个小队。新到来的人只要足够理智，就会自觉选择最长的队伍进行排队</a:t>
            </a:r>
            <a:endParaRPr lang="zh-CN" altLang="en-US" sz="2000" b="1" dirty="0">
              <a:solidFill>
                <a:srgbClr val="FF0000"/>
              </a:solidFill>
            </a:endParaRPr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  <a:p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85" b="6075"/>
          <a:stretch>
            <a:fillRect/>
          </a:stretch>
        </p:blipFill>
        <p:spPr bwMode="auto">
          <a:xfrm>
            <a:off x="6694920" y="2204581"/>
            <a:ext cx="2279218" cy="3724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2930525"/>
            <a:ext cx="7823200" cy="1131888"/>
          </a:xfrm>
        </p:spPr>
        <p:txBody>
          <a:bodyPr/>
          <a:lstStyle/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不得已的分叉</a:t>
            </a:r>
            <a:endParaRPr lang="en-US" altLang="zh-CN" sz="3200" b="1" dirty="0">
              <a:effectLst>
                <a:outerShdw blurRad="38100" dist="38100" dir="2700000" algn="tl">
                  <a:srgbClr val="C0C0C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硬分叉 与 软分叉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不得已的分叉</a:t>
            </a:r>
            <a:r>
              <a:rPr lang="en-US" altLang="zh-CN" dirty="0"/>
              <a:t>——</a:t>
            </a:r>
            <a:r>
              <a:rPr lang="zh-CN" altLang="en-US" dirty="0"/>
              <a:t>对规则的分叉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硬分叉</a:t>
            </a:r>
            <a:endParaRPr lang="en-US" altLang="zh-CN" dirty="0"/>
          </a:p>
          <a:p>
            <a:pPr lvl="1"/>
            <a:r>
              <a:rPr lang="zh-CN" altLang="en-US" dirty="0"/>
              <a:t>规则改变，产生一个不同的链</a:t>
            </a:r>
            <a:endParaRPr lang="en-US" altLang="zh-CN" dirty="0"/>
          </a:p>
          <a:p>
            <a:pPr lvl="1"/>
            <a:r>
              <a:rPr lang="zh-CN" altLang="en-US" dirty="0"/>
              <a:t>新旧节点各不兼容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软分叉</a:t>
            </a:r>
            <a:endParaRPr lang="en-US" altLang="zh-CN" dirty="0"/>
          </a:p>
          <a:p>
            <a:pPr lvl="1"/>
            <a:r>
              <a:rPr lang="zh-CN" altLang="en-US" dirty="0"/>
              <a:t>打补丁，加入新特性，让现有的规则更加严格</a:t>
            </a:r>
            <a:endParaRPr lang="en-US" altLang="zh-CN" dirty="0"/>
          </a:p>
          <a:p>
            <a:pPr lvl="1"/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old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keep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upgraded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713" y="1420501"/>
            <a:ext cx="2063687" cy="17093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274" y="5116760"/>
            <a:ext cx="1450668" cy="1376421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不得已的分叉</a:t>
            </a:r>
            <a:r>
              <a:rPr lang="en-US" altLang="zh-CN" dirty="0"/>
              <a:t>——</a:t>
            </a:r>
            <a:r>
              <a:rPr lang="zh-CN" altLang="en-US" dirty="0"/>
              <a:t>对规则的分叉</a:t>
            </a:r>
            <a:r>
              <a:rPr lang="en-US" altLang="zh-CN" dirty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硬分叉</a:t>
            </a:r>
            <a:endParaRPr lang="en-US" altLang="zh-CN" dirty="0"/>
          </a:p>
          <a:p>
            <a:pPr lvl="1"/>
            <a:r>
              <a:rPr lang="zh-CN" altLang="en-US" sz="2400" dirty="0"/>
              <a:t>区块链发生永久性分歧，在新共识规则发布后，部分没有升级的节点无法验证已经升级的节点生产的区块，通常硬分叉就会发生。</a:t>
            </a:r>
            <a:endParaRPr lang="en-US" altLang="zh-CN" sz="2400" dirty="0"/>
          </a:p>
          <a:p>
            <a:pPr lvl="1"/>
            <a:r>
              <a:rPr lang="zh-CN" altLang="en-US" sz="2400" dirty="0"/>
              <a:t>规则改变，产生一个不同的链</a:t>
            </a:r>
            <a:endParaRPr lang="en-US" altLang="zh-CN" sz="2400" dirty="0"/>
          </a:p>
          <a:p>
            <a:endParaRPr lang="en-US" dirty="0"/>
          </a:p>
        </p:txBody>
      </p:sp>
      <p:pic>
        <p:nvPicPr>
          <p:cNvPr id="10242" name="Picture 2" descr="块链技术公司谈硬分叉软分叉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1" t="17202" r="5051" b="16642"/>
          <a:stretch>
            <a:fillRect/>
          </a:stretch>
        </p:blipFill>
        <p:spPr bwMode="auto">
          <a:xfrm>
            <a:off x="1317902" y="3758379"/>
            <a:ext cx="5482723" cy="256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625" y="3091137"/>
            <a:ext cx="2063687" cy="17093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5051" y="5264423"/>
            <a:ext cx="1450668" cy="137642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Math</a:t>
            </a:r>
            <a:r>
              <a:rPr lang="zh-CN" altLang="en-US" dirty="0"/>
              <a:t> </a:t>
            </a:r>
            <a:r>
              <a:rPr lang="en-US" altLang="zh-CN" dirty="0"/>
              <a:t>behind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</a:p>
          <a:p>
            <a:endParaRPr lang="en-US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2:</a:t>
            </a:r>
            <a:r>
              <a:rPr lang="zh-CN" altLang="en-US" dirty="0"/>
              <a:t> </a:t>
            </a:r>
            <a:r>
              <a:rPr lang="en-US" altLang="zh-CN" dirty="0"/>
              <a:t>Forking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分叉</a:t>
            </a:r>
            <a:endParaRPr lang="en-US" altLang="zh-CN" dirty="0"/>
          </a:p>
          <a:p>
            <a:endParaRPr lang="en-US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3:</a:t>
            </a:r>
            <a:r>
              <a:rPr lang="zh-CN" altLang="en-US" dirty="0"/>
              <a:t> 比特币挖矿安全机制的保障</a:t>
            </a:r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不得已的分叉</a:t>
            </a:r>
            <a:r>
              <a:rPr lang="en-US" altLang="zh-CN" dirty="0"/>
              <a:t>——</a:t>
            </a:r>
            <a:r>
              <a:rPr lang="zh-CN" altLang="en-US" dirty="0"/>
              <a:t>对规则的分叉</a:t>
            </a:r>
            <a:r>
              <a:rPr lang="en-US" altLang="zh-CN" dirty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软分叉</a:t>
            </a:r>
            <a:endParaRPr lang="en-US" altLang="zh-CN" dirty="0"/>
          </a:p>
          <a:p>
            <a:pPr lvl="1"/>
            <a:r>
              <a:rPr lang="zh-CN" altLang="en-US" sz="2400" dirty="0"/>
              <a:t>当新共识规则发布后，没有升级的节点会因为不知道新共识规则下，而生产不合法的区块，就会产生临时性分叉</a:t>
            </a:r>
            <a:endParaRPr lang="en-US" altLang="zh-CN" sz="2400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老版本节点可能做无用功：</a:t>
            </a:r>
            <a:endParaRPr lang="en-US" altLang="zh-CN" dirty="0"/>
          </a:p>
          <a:p>
            <a:pPr lvl="2"/>
            <a:r>
              <a:rPr lang="zh-CN" altLang="en-US" dirty="0"/>
              <a:t> 挖到无效块，因为这些块中包含了在新规则下无法被验证的交易</a:t>
            </a:r>
            <a:endParaRPr lang="en-US" altLang="zh-CN" dirty="0"/>
          </a:p>
          <a:p>
            <a:pPr lvl="2"/>
            <a:r>
              <a:rPr lang="zh-CN" altLang="en-US" dirty="0"/>
              <a:t> 转发给其他新节点，新块不会被接受</a:t>
            </a:r>
            <a:endParaRPr lang="en-US" altLang="zh-CN" dirty="0"/>
          </a:p>
          <a:p>
            <a:pPr lvl="2"/>
            <a:r>
              <a:rPr lang="zh-CN" altLang="en-US" dirty="0"/>
              <a:t> 这会强迫老节点更新协议</a:t>
            </a:r>
            <a:r>
              <a:rPr lang="en-US" altLang="zh-CN" dirty="0"/>
              <a:t>/</a:t>
            </a:r>
            <a:r>
              <a:rPr lang="zh-CN" altLang="en-US" dirty="0"/>
              <a:t>规则</a:t>
            </a:r>
            <a:endParaRPr lang="en-US" altLang="zh-CN" dirty="0"/>
          </a:p>
          <a:p>
            <a:pPr lvl="2"/>
            <a:r>
              <a:rPr lang="zh-CN" altLang="en-US" dirty="0"/>
              <a:t> 老节点转而扩展最长的链：分叉消失</a:t>
            </a:r>
            <a:endParaRPr lang="en-US" altLang="zh-CN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对规则的分叉</a:t>
            </a:r>
            <a:r>
              <a:rPr lang="en-US" altLang="zh-CN" dirty="0"/>
              <a:t>(cont.)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硬</a:t>
            </a:r>
            <a:r>
              <a:rPr lang="en-US" altLang="zh-CN" dirty="0"/>
              <a:t>/</a:t>
            </a:r>
            <a:r>
              <a:rPr lang="zh-CN" altLang="en-US" dirty="0"/>
              <a:t>软分叉的例子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真实需求：加快交易速度，一些人提议</a:t>
            </a:r>
            <a:endParaRPr lang="en-US" altLang="zh-CN" dirty="0"/>
          </a:p>
          <a:p>
            <a:pPr lvl="1"/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）换一种共识机制</a:t>
            </a:r>
            <a:endParaRPr lang="en-US" altLang="zh-CN" sz="2400" dirty="0"/>
          </a:p>
          <a:p>
            <a:pPr lvl="1"/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）或者，调整关键参数，比如增大 </a:t>
            </a: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size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018" y="4807401"/>
            <a:ext cx="4454832" cy="16375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018" y="2984459"/>
            <a:ext cx="4262284" cy="1540265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6963028" y="3406305"/>
            <a:ext cx="1283110" cy="943896"/>
          </a:xfrm>
          <a:prstGeom prst="wedgeRoundRectCallout">
            <a:avLst>
              <a:gd name="adj1" fmla="val -67959"/>
              <a:gd name="adj2" fmla="val -21875"/>
              <a:gd name="adj3" fmla="val 16667"/>
            </a:avLst>
          </a:prstGeom>
          <a:solidFill>
            <a:schemeClr val="bg1">
              <a:lumMod val="7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硬分叉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501708" y="4848615"/>
            <a:ext cx="2494808" cy="1136911"/>
          </a:xfrm>
          <a:prstGeom prst="wedgeRoundRectCallout">
            <a:avLst>
              <a:gd name="adj1" fmla="val -66671"/>
              <a:gd name="adj2" fmla="val -23172"/>
              <a:gd name="adj3" fmla="val 16667"/>
            </a:avLst>
          </a:prstGeom>
          <a:solidFill>
            <a:schemeClr val="bg1">
              <a:lumMod val="7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b="1" dirty="0">
                <a:latin typeface="Arial" panose="020B0604020202090204" pitchFamily="34" charset="0"/>
              </a:rPr>
              <a:t>软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分叉：</a:t>
            </a:r>
            <a:endParaRPr kumimoji="0" lang="en-US" altLang="zh-CN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如果旧节点妥协，可以升级自己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0984" y="4152148"/>
            <a:ext cx="25090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Arial" panose="020B0604020202090204" pitchFamily="34" charset="0"/>
              </a:rPr>
              <a:t>比如 </a:t>
            </a:r>
            <a:r>
              <a:rPr lang="en-US" altLang="zh-CN" dirty="0" err="1">
                <a:solidFill>
                  <a:srgbClr val="333333"/>
                </a:solidFill>
                <a:latin typeface="Arial" panose="020B0604020202090204" pitchFamily="34" charset="0"/>
              </a:rPr>
              <a:t>BitcoinClassic</a:t>
            </a:r>
            <a:r>
              <a:rPr lang="zh-CN" altLang="en-US" dirty="0">
                <a:solidFill>
                  <a:srgbClr val="333333"/>
                </a:solidFill>
                <a:latin typeface="Arial" panose="020B0604020202090204" pitchFamily="34" charset="0"/>
              </a:rPr>
              <a:t> 这个软件将 </a:t>
            </a:r>
            <a:r>
              <a:rPr lang="en-US" altLang="zh-CN" dirty="0">
                <a:solidFill>
                  <a:srgbClr val="333333"/>
                </a:solidFill>
                <a:latin typeface="Arial" panose="020B0604020202090204" pitchFamily="34" charset="0"/>
              </a:rPr>
              <a:t>block</a:t>
            </a:r>
            <a:r>
              <a:rPr lang="zh-CN" altLang="en-US" dirty="0">
                <a:solidFill>
                  <a:srgbClr val="333333"/>
                </a:solidFill>
                <a:latin typeface="Arial" panose="020B0604020202090204" pitchFamily="34" charset="0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Arial" panose="020B0604020202090204" pitchFamily="34" charset="0"/>
              </a:rPr>
              <a:t>size</a:t>
            </a:r>
            <a:r>
              <a:rPr lang="zh-CN" altLang="en-US" dirty="0">
                <a:solidFill>
                  <a:srgbClr val="333333"/>
                </a:solidFill>
                <a:latin typeface="Arial" panose="020B0604020202090204" pitchFamily="34" charset="0"/>
              </a:rPr>
              <a:t> 的最大值调到 </a:t>
            </a:r>
            <a:r>
              <a:rPr lang="en-US" altLang="zh-CN" dirty="0">
                <a:solidFill>
                  <a:srgbClr val="333333"/>
                </a:solidFill>
                <a:latin typeface="Arial" panose="020B0604020202090204" pitchFamily="34" charset="0"/>
              </a:rPr>
              <a:t>2M</a:t>
            </a:r>
            <a:endParaRPr 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历史上 </a:t>
            </a:r>
            <a:r>
              <a:rPr lang="en-US" altLang="zh-CN" dirty="0" err="1"/>
              <a:t>avg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  <a:r>
              <a:rPr lang="zh-CN" altLang="en-US" dirty="0"/>
              <a:t> 确实是增大的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54" y="1255998"/>
            <a:ext cx="8049491" cy="4997865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2930525"/>
            <a:ext cx="7823200" cy="1131888"/>
          </a:xfrm>
        </p:spPr>
        <p:txBody>
          <a:bodyPr/>
          <a:lstStyle/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恶意的分叉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恶意的分叉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分叉攻击 </a:t>
            </a:r>
            <a:r>
              <a:rPr lang="en-US" altLang="zh-CN" dirty="0"/>
              <a:t>——</a:t>
            </a:r>
            <a:r>
              <a:rPr lang="zh-CN" altLang="en-US" dirty="0"/>
              <a:t> 最长链机制带来的副作用</a:t>
            </a:r>
            <a:endParaRPr lang="en-US" altLang="zh-CN" dirty="0"/>
          </a:p>
          <a:p>
            <a:pPr lvl="1"/>
            <a:r>
              <a:rPr lang="zh-CN" altLang="en-US" dirty="0"/>
              <a:t>如，为了</a:t>
            </a:r>
            <a:r>
              <a:rPr lang="en-US" altLang="zh-CN" dirty="0"/>
              <a:t>double</a:t>
            </a:r>
            <a:r>
              <a:rPr lang="zh-CN" altLang="en-US" dirty="0"/>
              <a:t> </a:t>
            </a:r>
            <a:r>
              <a:rPr lang="en-US" altLang="zh-CN" dirty="0"/>
              <a:t>spending,</a:t>
            </a:r>
            <a:r>
              <a:rPr lang="zh-CN" altLang="en-US" dirty="0"/>
              <a:t> 发动 </a:t>
            </a:r>
            <a:r>
              <a:rPr lang="en-US" altLang="zh-CN" dirty="0"/>
              <a:t>51%</a:t>
            </a:r>
            <a:r>
              <a:rPr lang="zh-CN" altLang="en-US" dirty="0"/>
              <a:t> </a:t>
            </a:r>
            <a:r>
              <a:rPr lang="en-US" altLang="zh-CN" dirty="0"/>
              <a:t>attack</a:t>
            </a:r>
            <a:endParaRPr lang="en-US" dirty="0"/>
          </a:p>
        </p:txBody>
      </p:sp>
      <p:pic>
        <p:nvPicPr>
          <p:cNvPr id="4" name="Picture 2" descr="roof-of-Work, Explaine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508" y="2986076"/>
            <a:ext cx="5571383" cy="215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Part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1: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Math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for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Mining</a:t>
            </a:r>
          </a:p>
          <a:p>
            <a:endParaRPr lang="en-US" dirty="0"/>
          </a:p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Part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2: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Forking</a:t>
            </a:r>
          </a:p>
          <a:p>
            <a:endParaRPr lang="en-US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3:</a:t>
            </a:r>
            <a:r>
              <a:rPr lang="zh-CN" altLang="en-US" dirty="0"/>
              <a:t> 比特币挖矿安全机制的保障</a:t>
            </a:r>
            <a:endParaRPr lang="en-US" altLang="zh-CN" dirty="0"/>
          </a:p>
          <a:p>
            <a:pPr lvl="1"/>
            <a:r>
              <a:rPr lang="zh-CN" altLang="en-US" sz="2400" dirty="0"/>
              <a:t>挖矿的安全性分析</a:t>
            </a:r>
            <a:endParaRPr lang="en-US" altLang="zh-CN" sz="2400" dirty="0"/>
          </a:p>
          <a:p>
            <a:pPr lvl="1"/>
            <a:r>
              <a:rPr lang="zh-CN" altLang="en-US" sz="2400" dirty="0"/>
              <a:t>自私挖矿</a:t>
            </a:r>
            <a:endParaRPr lang="en-US" altLang="zh-CN" sz="2400" dirty="0"/>
          </a:p>
          <a:p>
            <a:pPr lvl="1"/>
            <a:r>
              <a:rPr lang="zh-CN" altLang="en-US" sz="2400" dirty="0"/>
              <a:t>分叉攻击分析</a:t>
            </a:r>
            <a:endParaRPr lang="en-US" altLang="zh-CN" sz="24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2930525"/>
            <a:ext cx="7823200" cy="1131888"/>
          </a:xfrm>
        </p:spPr>
        <p:txBody>
          <a:bodyPr/>
          <a:lstStyle/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挖矿的安全性分析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</a:t>
            </a:r>
            <a:r>
              <a:rPr lang="en-US" altLang="zh-CN" dirty="0"/>
              <a:t>1</a:t>
            </a:r>
            <a:r>
              <a:rPr lang="zh-CN" altLang="en-US" dirty="0"/>
              <a:t>：挖矿的安全性分析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2100" lvl="1" indent="-292100">
              <a:buSzPct val="75000"/>
              <a:buFont typeface="Monotype Sorts" pitchFamily="2" charset="2"/>
              <a:buChar char="l"/>
            </a:pPr>
            <a:r>
              <a:rPr lang="zh-CN" altLang="en-US" sz="2400" dirty="0"/>
              <a:t>假设比特币的大部分算力是掌握在 </a:t>
            </a:r>
            <a:r>
              <a:rPr lang="en-US" altLang="zh-CN" sz="2400" dirty="0"/>
              <a:t>honest </a:t>
            </a:r>
            <a:r>
              <a:rPr lang="zh-CN" altLang="en-US" sz="2400" dirty="0"/>
              <a:t>旷工手里，背后有什么安全保障？让我们思考</a:t>
            </a:r>
            <a:r>
              <a:rPr lang="en-US" altLang="zh-CN" sz="2400" dirty="0"/>
              <a:t>3</a:t>
            </a:r>
            <a:r>
              <a:rPr lang="zh-CN" altLang="en-US" sz="2400" dirty="0"/>
              <a:t>个小问题</a:t>
            </a:r>
            <a:endParaRPr lang="en-US" altLang="zh-CN" sz="2400" dirty="0"/>
          </a:p>
          <a:p>
            <a:pPr lvl="1"/>
            <a:endParaRPr lang="en-US" altLang="zh-CN" sz="2000" dirty="0"/>
          </a:p>
          <a:p>
            <a:pPr lvl="1"/>
            <a:r>
              <a:rPr lang="en-US" altLang="zh-CN" sz="1800" dirty="0"/>
              <a:t>#1. </a:t>
            </a:r>
            <a:r>
              <a:rPr lang="zh-CN" altLang="en-US" sz="1800" dirty="0"/>
              <a:t>恶意节点可以伪造一个交易把别人的钱转给自己吗？</a:t>
            </a:r>
            <a:endParaRPr lang="en-US" altLang="zh-CN" sz="1800" dirty="0"/>
          </a:p>
          <a:p>
            <a:pPr lvl="2"/>
            <a:r>
              <a:rPr lang="zh-CN" altLang="en-US" sz="1800" dirty="0"/>
              <a:t> 不能，因为有签名机制，别的 </a:t>
            </a:r>
            <a:r>
              <a:rPr lang="en-US" altLang="zh-CN" sz="1800" dirty="0"/>
              <a:t>honest</a:t>
            </a:r>
            <a:r>
              <a:rPr lang="zh-CN" altLang="en-US" sz="1800" dirty="0"/>
              <a:t> 节点不会承认该交易；即使该交易已上链，也可以通过分叉把它废除了，这样该恶意节点白费力气又损失了钱</a:t>
            </a:r>
            <a:endParaRPr lang="en-US" altLang="zh-CN" sz="1800" dirty="0"/>
          </a:p>
          <a:p>
            <a:pPr lvl="2"/>
            <a:endParaRPr lang="en-US" altLang="zh-CN" sz="1800" dirty="0"/>
          </a:p>
          <a:p>
            <a:pPr lvl="1"/>
            <a:r>
              <a:rPr lang="en-US" altLang="zh-CN" sz="1800" dirty="0"/>
              <a:t>#2. </a:t>
            </a:r>
            <a:r>
              <a:rPr lang="zh-CN" altLang="en-US" sz="1800" dirty="0"/>
              <a:t>恶意节点可以 </a:t>
            </a:r>
            <a:r>
              <a:rPr lang="en-US" altLang="zh-CN" sz="1800" dirty="0"/>
              <a:t>double-spending</a:t>
            </a:r>
            <a:r>
              <a:rPr lang="zh-CN" altLang="en-US" sz="1800" dirty="0"/>
              <a:t> 吗？ </a:t>
            </a:r>
            <a:endParaRPr lang="en-US" altLang="zh-CN" sz="1800" dirty="0"/>
          </a:p>
          <a:p>
            <a:pPr lvl="2"/>
            <a:r>
              <a:rPr lang="zh-CN" altLang="en-US" sz="1800" dirty="0"/>
              <a:t> 很难，除非有 </a:t>
            </a:r>
            <a:r>
              <a:rPr lang="en-US" altLang="zh-CN" sz="1800" dirty="0"/>
              <a:t>51%</a:t>
            </a:r>
            <a:r>
              <a:rPr lang="zh-CN" altLang="en-US" sz="1800" dirty="0"/>
              <a:t> 算力</a:t>
            </a:r>
            <a:endParaRPr lang="en-US" altLang="zh-CN" sz="1800" dirty="0"/>
          </a:p>
          <a:p>
            <a:pPr lvl="2"/>
            <a:endParaRPr lang="zh-CN" altLang="en-US" sz="1800" dirty="0"/>
          </a:p>
          <a:p>
            <a:pPr lvl="1"/>
            <a:r>
              <a:rPr lang="zh-CN" altLang="en-US" sz="1800" dirty="0"/>
              <a:t>此外，如果大部分算力是诚实的，可以避免 </a:t>
            </a:r>
            <a:r>
              <a:rPr lang="en-US" altLang="zh-CN" sz="1800" dirty="0"/>
              <a:t>selfish-mining</a:t>
            </a:r>
            <a:r>
              <a:rPr lang="zh-CN" altLang="en-US" sz="1800" dirty="0"/>
              <a:t>，为什么？</a:t>
            </a:r>
            <a:endParaRPr lang="en-US" altLang="zh-CN" sz="1800" dirty="0"/>
          </a:p>
          <a:p>
            <a:pPr lvl="2"/>
            <a:r>
              <a:rPr lang="zh-CN" altLang="en-US" sz="1800" dirty="0"/>
              <a:t> 自私挖矿：悄悄挖不发布，为了获取更多的出块奖励 </a:t>
            </a:r>
            <a:endParaRPr lang="en-US" altLang="zh-CN" sz="1800" dirty="0"/>
          </a:p>
          <a:p>
            <a:pPr lvl="2"/>
            <a:r>
              <a:rPr lang="zh-CN" altLang="en-US" sz="1800" dirty="0"/>
              <a:t> 为了理解这个问题</a:t>
            </a:r>
            <a:r>
              <a:rPr lang="en-US" altLang="zh-CN" sz="1800" dirty="0"/>
              <a:t>,</a:t>
            </a:r>
            <a:r>
              <a:rPr lang="zh-CN" altLang="en-US" sz="1800" dirty="0"/>
              <a:t> 我们需要讲一下 </a:t>
            </a:r>
            <a:r>
              <a:rPr lang="en-US" altLang="zh-CN" sz="1800" dirty="0"/>
              <a:t>selfish</a:t>
            </a:r>
            <a:r>
              <a:rPr lang="zh-CN" altLang="en-US" sz="1800" dirty="0"/>
              <a:t> </a:t>
            </a:r>
            <a:r>
              <a:rPr lang="en-US" altLang="zh-CN" sz="1800" dirty="0"/>
              <a:t>mining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2930525"/>
            <a:ext cx="7823200" cy="1131888"/>
          </a:xfrm>
        </p:spPr>
        <p:txBody>
          <a:bodyPr/>
          <a:lstStyle/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自私挖矿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Selfish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自私挖矿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432FF"/>
                </a:solidFill>
              </a:rPr>
              <a:t>Definition</a:t>
            </a:r>
          </a:p>
          <a:p>
            <a:pPr lvl="1"/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selfish</a:t>
            </a:r>
            <a:r>
              <a:rPr lang="zh-CN" altLang="en-US" sz="2400" dirty="0"/>
              <a:t> </a:t>
            </a:r>
            <a:r>
              <a:rPr lang="en-US" altLang="zh-CN" sz="2400" dirty="0"/>
              <a:t>miner</a:t>
            </a:r>
            <a:r>
              <a:rPr lang="zh-CN" altLang="en-US" sz="2400" dirty="0"/>
              <a:t> </a:t>
            </a:r>
            <a:r>
              <a:rPr lang="en-US" altLang="zh-CN" sz="2400" dirty="0"/>
              <a:t>hides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new</a:t>
            </a:r>
            <a:r>
              <a:rPr lang="zh-CN" altLang="en-US" sz="2400" dirty="0"/>
              <a:t> </a:t>
            </a: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it</a:t>
            </a:r>
            <a:r>
              <a:rPr lang="zh-CN" altLang="en-US" sz="2400" dirty="0"/>
              <a:t> </a:t>
            </a:r>
            <a:r>
              <a:rPr lang="en-US" altLang="zh-CN" sz="2400" dirty="0"/>
              <a:t>just</a:t>
            </a:r>
            <a:r>
              <a:rPr lang="zh-CN" altLang="en-US" sz="2400" dirty="0"/>
              <a:t> </a:t>
            </a:r>
            <a:r>
              <a:rPr lang="en-US" altLang="zh-CN" sz="2400" dirty="0"/>
              <a:t>mined,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keeps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mine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next</a:t>
            </a:r>
            <a:r>
              <a:rPr lang="zh-CN" altLang="en-US" sz="2400" dirty="0"/>
              <a:t> </a:t>
            </a:r>
            <a:r>
              <a:rPr lang="en-US" altLang="zh-CN" sz="2400" dirty="0"/>
              <a:t>following</a:t>
            </a:r>
            <a:r>
              <a:rPr lang="zh-CN" altLang="en-US" sz="2400" dirty="0"/>
              <a:t> </a:t>
            </a:r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hidden</a:t>
            </a:r>
            <a:r>
              <a:rPr lang="zh-CN" altLang="en-US" sz="2400" dirty="0"/>
              <a:t> </a:t>
            </a:r>
            <a:r>
              <a:rPr lang="en-US" altLang="zh-CN" sz="2400" dirty="0"/>
              <a:t>one.</a:t>
            </a:r>
          </a:p>
          <a:p>
            <a:pPr lvl="1"/>
            <a:endParaRPr lang="en-US" sz="2400" dirty="0"/>
          </a:p>
          <a:p>
            <a:r>
              <a:rPr lang="en-US" altLang="zh-CN" dirty="0">
                <a:solidFill>
                  <a:srgbClr val="0432FF"/>
                </a:solidFill>
              </a:rPr>
              <a:t>Motivation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mine</a:t>
            </a:r>
            <a:r>
              <a:rPr lang="zh-CN" altLang="en-US" dirty="0"/>
              <a:t> </a:t>
            </a:r>
            <a:r>
              <a:rPr lang="en-US" altLang="zh-CN" dirty="0"/>
              <a:t>secretly?</a:t>
            </a:r>
          </a:p>
          <a:p>
            <a:pPr lvl="1"/>
            <a:r>
              <a:rPr lang="en-US" altLang="zh-CN" sz="2000" dirty="0"/>
              <a:t>Only</a:t>
            </a:r>
            <a:r>
              <a:rPr lang="zh-CN" altLang="en-US" sz="2000" dirty="0"/>
              <a:t> </a:t>
            </a:r>
            <a:r>
              <a:rPr lang="en-US" altLang="zh-CN" sz="2000" dirty="0"/>
              <a:t>himself</a:t>
            </a:r>
            <a:r>
              <a:rPr lang="zh-CN" altLang="en-US" sz="2000" dirty="0"/>
              <a:t> </a:t>
            </a:r>
            <a:r>
              <a:rPr lang="en-US" altLang="zh-CN" sz="2000" dirty="0"/>
              <a:t>knows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b="1" i="1" dirty="0">
                <a:solidFill>
                  <a:srgbClr val="0432FF"/>
                </a:solidFill>
              </a:rPr>
              <a:t>new</a:t>
            </a:r>
            <a:r>
              <a:rPr lang="zh-CN" altLang="en-US" sz="2000" dirty="0">
                <a:solidFill>
                  <a:srgbClr val="0432FF"/>
                </a:solidFill>
              </a:rPr>
              <a:t> </a:t>
            </a:r>
            <a:r>
              <a:rPr lang="en-US" altLang="zh-CN" sz="2000" dirty="0"/>
              <a:t>block</a:t>
            </a:r>
            <a:r>
              <a:rPr lang="zh-CN" altLang="en-US" sz="2000" dirty="0"/>
              <a:t> </a:t>
            </a:r>
            <a:r>
              <a:rPr lang="en-US" altLang="zh-CN" sz="2000" dirty="0"/>
              <a:t>was</a:t>
            </a:r>
            <a:r>
              <a:rPr lang="zh-CN" altLang="en-US" sz="2000" dirty="0"/>
              <a:t> </a:t>
            </a:r>
            <a:r>
              <a:rPr lang="en-US" altLang="zh-CN" sz="2000" dirty="0"/>
              <a:t>just</a:t>
            </a:r>
            <a:r>
              <a:rPr lang="zh-CN" altLang="en-US" sz="2000" dirty="0"/>
              <a:t> </a:t>
            </a:r>
            <a:r>
              <a:rPr lang="en-US" altLang="zh-CN" sz="2000" dirty="0"/>
              <a:t>mined,</a:t>
            </a:r>
            <a:r>
              <a:rPr lang="zh-CN" altLang="en-US" sz="2000" dirty="0"/>
              <a:t> </a:t>
            </a:r>
            <a:r>
              <a:rPr lang="en-US" altLang="zh-CN" sz="2000" dirty="0"/>
              <a:t>such</a:t>
            </a:r>
            <a:r>
              <a:rPr lang="zh-CN" altLang="en-US" sz="2000" dirty="0"/>
              <a:t> </a:t>
            </a:r>
            <a:r>
              <a:rPr lang="en-US" altLang="zh-CN" sz="2000" dirty="0"/>
              <a:t>that</a:t>
            </a:r>
            <a:r>
              <a:rPr lang="zh-CN" altLang="en-US" sz="2000" dirty="0"/>
              <a:t> </a:t>
            </a:r>
            <a:r>
              <a:rPr lang="en-US" altLang="zh-CN" sz="2000" dirty="0"/>
              <a:t>others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mining</a:t>
            </a:r>
            <a:r>
              <a:rPr lang="zh-CN" altLang="en-US" sz="2000" dirty="0"/>
              <a:t> </a:t>
            </a:r>
            <a:r>
              <a:rPr lang="en-US" altLang="zh-CN" sz="2000" dirty="0"/>
              <a:t>following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b="1" i="1" dirty="0">
                <a:solidFill>
                  <a:srgbClr val="0432FF"/>
                </a:solidFill>
              </a:rPr>
              <a:t>old</a:t>
            </a:r>
            <a:r>
              <a:rPr lang="zh-CN" altLang="en-US" sz="2000" dirty="0"/>
              <a:t> </a:t>
            </a:r>
            <a:r>
              <a:rPr lang="en-US" altLang="zh-CN" sz="2000" dirty="0"/>
              <a:t>previous</a:t>
            </a:r>
            <a:r>
              <a:rPr lang="zh-CN" altLang="en-US" sz="2000" dirty="0"/>
              <a:t> </a:t>
            </a:r>
            <a:r>
              <a:rPr lang="en-US" altLang="zh-CN" sz="2000" dirty="0"/>
              <a:t>block</a:t>
            </a:r>
          </a:p>
          <a:p>
            <a:pPr lvl="1"/>
            <a:r>
              <a:rPr lang="zh-CN" altLang="en-US" sz="2000" dirty="0"/>
              <a:t>一旦发布出去，大家都会在新区块后边平等地开始竞争</a:t>
            </a:r>
            <a:endParaRPr lang="en-US" sz="2000" dirty="0"/>
          </a:p>
        </p:txBody>
      </p:sp>
      <p:grpSp>
        <p:nvGrpSpPr>
          <p:cNvPr id="5" name="Group 4"/>
          <p:cNvGrpSpPr/>
          <p:nvPr/>
        </p:nvGrpSpPr>
        <p:grpSpPr>
          <a:xfrm>
            <a:off x="1149087" y="4954323"/>
            <a:ext cx="6744226" cy="1554943"/>
            <a:chOff x="1149087" y="4954323"/>
            <a:chExt cx="6744226" cy="1554943"/>
          </a:xfrm>
        </p:grpSpPr>
        <p:pic>
          <p:nvPicPr>
            <p:cNvPr id="5124" name="Picture 4" descr="https://decentralizedthoughts.github.io/uploads/sm-create-secret-branch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9087" y="4954323"/>
              <a:ext cx="6744226" cy="1210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6106036" y="6139934"/>
              <a:ext cx="168090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404040"/>
                  </a:solidFill>
                  <a:latin typeface="Lora" charset="0"/>
                </a:rPr>
                <a:t>a </a:t>
              </a:r>
              <a:r>
                <a:rPr lang="en-US" b="1">
                  <a:solidFill>
                    <a:srgbClr val="404040"/>
                  </a:solidFill>
                  <a:latin typeface="Lora" charset="0"/>
                </a:rPr>
                <a:t>secret branch</a:t>
              </a:r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999042" y="6139934"/>
              <a:ext cx="168090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404040"/>
                  </a:solidFill>
                  <a:latin typeface="Lora" charset="0"/>
                </a:rPr>
                <a:t>a </a:t>
              </a:r>
              <a:r>
                <a:rPr lang="en-US" b="1">
                  <a:solidFill>
                    <a:srgbClr val="404040"/>
                  </a:solidFill>
                  <a:latin typeface="Lora" charset="0"/>
                </a:rPr>
                <a:t>secret branch</a:t>
              </a:r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“老师，我有一个问题：比特币中的密码学原理主要就是哈希和数字签名，</a:t>
            </a:r>
            <a:endParaRPr lang="en-US" altLang="zh-CN" sz="2400" dirty="0"/>
          </a:p>
          <a:p>
            <a:pPr lvl="1"/>
            <a:r>
              <a:rPr lang="zh-CN" altLang="en-US" sz="2400" dirty="0"/>
              <a:t>我的理解是</a:t>
            </a:r>
            <a:r>
              <a:rPr lang="zh-CN" altLang="en-US" sz="2400" dirty="0">
                <a:solidFill>
                  <a:srgbClr val="C00000"/>
                </a:solidFill>
              </a:rPr>
              <a:t>哈希</a:t>
            </a:r>
            <a:r>
              <a:rPr lang="zh-CN" altLang="en-US" sz="2400" dirty="0"/>
              <a:t>是用于</a:t>
            </a:r>
            <a:r>
              <a:rPr lang="zh-CN" altLang="en-US" sz="2400" dirty="0">
                <a:solidFill>
                  <a:srgbClr val="C00000"/>
                </a:solidFill>
              </a:rPr>
              <a:t>矿工们挖矿的过程的</a:t>
            </a:r>
            <a:r>
              <a:rPr lang="zh-CN" altLang="en-US" sz="2400" dirty="0"/>
              <a:t>，</a:t>
            </a:r>
            <a:endParaRPr lang="en-US" altLang="zh-CN" sz="2400" dirty="0"/>
          </a:p>
          <a:p>
            <a:pPr lvl="1"/>
            <a:r>
              <a:rPr lang="zh-CN" altLang="en-US" sz="2400" dirty="0"/>
              <a:t>然后</a:t>
            </a:r>
            <a:r>
              <a:rPr lang="zh-CN" altLang="en-US" sz="2400" dirty="0">
                <a:solidFill>
                  <a:srgbClr val="0432FF"/>
                </a:solidFill>
              </a:rPr>
              <a:t>数字签名是为了去中心化账户管理</a:t>
            </a:r>
            <a:r>
              <a:rPr lang="zh-CN" altLang="en-US" sz="2400" dirty="0"/>
              <a:t>，给用户自己非对称加密来验证身份的，</a:t>
            </a:r>
            <a:endParaRPr lang="en-US" altLang="zh-CN" sz="2400" dirty="0"/>
          </a:p>
          <a:p>
            <a:pPr lvl="1"/>
            <a:r>
              <a:rPr lang="zh-CN" altLang="en-US" sz="2400" dirty="0"/>
              <a:t>这样的理解正确吗？”</a:t>
            </a:r>
            <a:endParaRPr lang="en-US" altLang="zh-CN" sz="2400" dirty="0"/>
          </a:p>
          <a:p>
            <a:pPr lvl="1"/>
            <a:endParaRPr lang="en-US" altLang="zh-CN" sz="2400" dirty="0"/>
          </a:p>
          <a:p>
            <a:r>
              <a:rPr lang="zh-CN" altLang="en-US" dirty="0"/>
              <a:t>解答：</a:t>
            </a:r>
            <a:endParaRPr lang="en-US" dirty="0"/>
          </a:p>
          <a:p>
            <a:pPr lvl="1"/>
            <a:r>
              <a:rPr lang="zh-CN" altLang="en-US" sz="2400" dirty="0"/>
              <a:t>安全的数字签名机制可以防止恶意攻击者伪造比特币拥有者的签名</a:t>
            </a:r>
            <a:endParaRPr lang="en-US" altLang="zh-CN" sz="2400" dirty="0"/>
          </a:p>
          <a:p>
            <a:pPr lvl="1"/>
            <a:r>
              <a:rPr lang="zh-CN" altLang="en-US" sz="2400" dirty="0"/>
              <a:t>防止窃取别人的比特币</a:t>
            </a:r>
            <a:endParaRPr lang="en-US" sz="2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0999" y="152400"/>
            <a:ext cx="8541327" cy="533400"/>
          </a:xfrm>
        </p:spPr>
        <p:txBody>
          <a:bodyPr/>
          <a:lstStyle/>
          <a:p>
            <a:r>
              <a:rPr lang="zh-CN" altLang="en-US" dirty="0"/>
              <a:t>课前，（去年的学生问的）几个问题的答疑</a:t>
            </a:r>
            <a:endParaRPr 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Selfish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自私挖矿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174" y="3030794"/>
            <a:ext cx="8318500" cy="1668079"/>
          </a:xfrm>
        </p:spPr>
        <p:txBody>
          <a:bodyPr/>
          <a:lstStyle/>
          <a:p>
            <a:r>
              <a:rPr lang="en-US" altLang="zh-CN" dirty="0"/>
              <a:t>Risks</a:t>
            </a:r>
          </a:p>
          <a:p>
            <a:pPr lvl="1"/>
            <a:r>
              <a:rPr lang="zh-CN" altLang="en-US" sz="2000" dirty="0"/>
              <a:t>不发布的块有可能会浪费掉，所以还不如赶紧发布出去获取当前的出块奖励（落袋为安）</a:t>
            </a:r>
            <a:endParaRPr lang="en-US" sz="2000" dirty="0"/>
          </a:p>
        </p:txBody>
      </p:sp>
      <p:pic>
        <p:nvPicPr>
          <p:cNvPr id="5122" name="Picture 2" descr="lockchain Selfish Mini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258" y="1329787"/>
            <a:ext cx="5583423" cy="11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https://decentralizedthoughts.github.io/uploads/sm-rac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258" y="4211002"/>
            <a:ext cx="4097351" cy="196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ular Callout 5"/>
          <p:cNvSpPr/>
          <p:nvPr/>
        </p:nvSpPr>
        <p:spPr bwMode="auto">
          <a:xfrm>
            <a:off x="7651292" y="1977551"/>
            <a:ext cx="1321400" cy="799339"/>
          </a:xfrm>
          <a:prstGeom prst="wedgeRoundRectCallout">
            <a:avLst>
              <a:gd name="adj1" fmla="val -64937"/>
              <a:gd name="adj2" fmla="val -26767"/>
              <a:gd name="adj3" fmla="val 16667"/>
            </a:avLst>
          </a:prstGeom>
          <a:solidFill>
            <a:schemeClr val="bg1">
              <a:lumMod val="7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b="1" dirty="0">
                <a:latin typeface="Arial" panose="020B0604020202090204" pitchFamily="34" charset="0"/>
              </a:rPr>
              <a:t>藏</a:t>
            </a:r>
            <a:r>
              <a:rPr lang="zh-CN" altLang="en-US" sz="2000" b="1">
                <a:latin typeface="Arial" panose="020B0604020202090204" pitchFamily="34" charset="0"/>
              </a:rPr>
              <a:t>起来最后发布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3233530" y="5879081"/>
            <a:ext cx="1721410" cy="781310"/>
          </a:xfrm>
          <a:prstGeom prst="wedgeRoundRectCallout">
            <a:avLst>
              <a:gd name="adj1" fmla="val 11160"/>
              <a:gd name="adj2" fmla="val -85176"/>
              <a:gd name="adj3" fmla="val 16667"/>
            </a:avLst>
          </a:prstGeom>
          <a:solidFill>
            <a:schemeClr val="bg1">
              <a:lumMod val="7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b="1" dirty="0">
                <a:latin typeface="Arial" panose="020B0604020202090204" pitchFamily="34" charset="0"/>
              </a:rPr>
              <a:t>赶紧发布</a:t>
            </a:r>
            <a:r>
              <a:rPr lang="zh-CN" altLang="en-US" sz="2000" b="1">
                <a:latin typeface="Arial" panose="020B0604020202090204" pitchFamily="34" charset="0"/>
              </a:rPr>
              <a:t>，继续竞争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6226751" y="4477326"/>
            <a:ext cx="1349884" cy="781310"/>
          </a:xfrm>
          <a:prstGeom prst="wedgeRoundRectCallout">
            <a:avLst>
              <a:gd name="adj1" fmla="val -102651"/>
              <a:gd name="adj2" fmla="val 16593"/>
              <a:gd name="adj3" fmla="val 16667"/>
            </a:avLst>
          </a:prstGeom>
          <a:solidFill>
            <a:schemeClr val="bg1">
              <a:lumMod val="7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b="1" dirty="0">
                <a:latin typeface="Arial" panose="020B0604020202090204" pitchFamily="34" charset="0"/>
              </a:rPr>
              <a:t>继续竞争失败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512212" y="5399207"/>
            <a:ext cx="1349884" cy="781310"/>
          </a:xfrm>
          <a:prstGeom prst="wedgeRoundRectCallout">
            <a:avLst>
              <a:gd name="adj1" fmla="val -102651"/>
              <a:gd name="adj2" fmla="val 16593"/>
              <a:gd name="adj3" fmla="val 16667"/>
            </a:avLst>
          </a:prstGeom>
          <a:solidFill>
            <a:schemeClr val="bg1">
              <a:lumMod val="7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b="1" dirty="0">
                <a:latin typeface="Arial" panose="020B0604020202090204" pitchFamily="34" charset="0"/>
              </a:rPr>
              <a:t>继续竞争成功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 animBg="1"/>
      <p:bldP spid="8" grpId="0" animBg="1"/>
      <p:bldP spid="9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Selfish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自私挖矿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179" y="1227216"/>
            <a:ext cx="8318500" cy="1668079"/>
          </a:xfrm>
        </p:spPr>
        <p:txBody>
          <a:bodyPr/>
          <a:lstStyle/>
          <a:p>
            <a:r>
              <a:rPr lang="zh-CN" altLang="en-US" dirty="0"/>
              <a:t>收益曲线</a:t>
            </a:r>
            <a:endParaRPr lang="en-US" altLang="zh-CN" dirty="0"/>
          </a:p>
          <a:p>
            <a:pPr lvl="1"/>
            <a:r>
              <a:rPr lang="zh-CN" altLang="en-US" sz="2000" dirty="0"/>
              <a:t>（研究表明）如果一个矿工他的算力超过全网的三分一，他很可能为了更多的收益而选择自私挖矿</a:t>
            </a:r>
            <a:endParaRPr lang="en-US" altLang="zh-CN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905" y="2988060"/>
            <a:ext cx="5151049" cy="3609872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2930525"/>
            <a:ext cx="7823200" cy="1131888"/>
          </a:xfrm>
        </p:spPr>
        <p:txBody>
          <a:bodyPr/>
          <a:lstStyle/>
          <a:p>
            <a:pPr marL="0" indent="0" algn="ctr">
              <a:buFont typeface="Monotype Sorts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分叉攻击的一些事实与分析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</a:t>
            </a:r>
            <a:r>
              <a:rPr lang="en-US" altLang="zh-CN" dirty="0"/>
              <a:t>2</a:t>
            </a:r>
            <a:r>
              <a:rPr lang="zh-CN" altLang="en-US" dirty="0"/>
              <a:t>：挖矿的安全性分析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比特币的挖矿安全保障是什么？</a:t>
            </a:r>
            <a:endParaRPr lang="zh-CN" altLang="en-US" sz="1600" dirty="0"/>
          </a:p>
          <a:p>
            <a:pPr lvl="1"/>
            <a:r>
              <a:rPr lang="zh-CN" altLang="en-US" sz="2200" dirty="0"/>
              <a:t>当一个新区块来了，所有 </a:t>
            </a:r>
            <a:r>
              <a:rPr lang="en-US" altLang="zh-CN" sz="2200" dirty="0"/>
              <a:t>miners </a:t>
            </a:r>
            <a:r>
              <a:rPr lang="zh-CN" altLang="en-US" sz="2200" dirty="0"/>
              <a:t>都需要停止当前的挖矿，把新 </a:t>
            </a:r>
            <a:r>
              <a:rPr lang="en-US" altLang="zh-CN" sz="2200" dirty="0"/>
              <a:t>block</a:t>
            </a:r>
            <a:r>
              <a:rPr lang="zh-CN" altLang="en-US" sz="2200" dirty="0"/>
              <a:t> 添加后，接着原来的成果继续挖；这样可行吗？</a:t>
            </a:r>
            <a:endParaRPr lang="en-US" altLang="zh-CN" sz="2200" dirty="0"/>
          </a:p>
          <a:p>
            <a:pPr lvl="1"/>
            <a:endParaRPr lang="en-US" altLang="zh-CN" sz="2200" dirty="0"/>
          </a:p>
          <a:p>
            <a:pPr lvl="2"/>
            <a:r>
              <a:rPr lang="zh-CN" altLang="en-US" dirty="0"/>
              <a:t> </a:t>
            </a:r>
            <a:r>
              <a:rPr lang="zh-CN" altLang="en-US" sz="2000" dirty="0"/>
              <a:t>不可行，因为 </a:t>
            </a:r>
            <a:r>
              <a:rPr lang="en-US" altLang="zh-CN" sz="2000" dirty="0" err="1"/>
              <a:t>PoW</a:t>
            </a:r>
            <a:r>
              <a:rPr lang="en-US" altLang="zh-CN" sz="2000" dirty="0"/>
              <a:t> mining </a:t>
            </a:r>
            <a:r>
              <a:rPr lang="zh-CN" altLang="en-US" sz="2000" dirty="0"/>
              <a:t>是一个无记忆性的过程，</a:t>
            </a:r>
            <a:endParaRPr lang="en-US" altLang="zh-CN" sz="2000" dirty="0"/>
          </a:p>
          <a:p>
            <a:pPr lvl="2"/>
            <a:r>
              <a:rPr lang="zh-CN" altLang="en-US" sz="2000" dirty="0"/>
              <a:t> 从任何时候开始挖，成功率都是一样的。</a:t>
            </a:r>
            <a:endParaRPr lang="en-US" altLang="zh-CN" sz="2000" dirty="0"/>
          </a:p>
          <a:p>
            <a:pPr lvl="2"/>
            <a:r>
              <a:rPr lang="zh-CN" altLang="en-US" sz="2000" dirty="0"/>
              <a:t> 这样就可以</a:t>
            </a:r>
            <a:r>
              <a:rPr lang="zh-CN" altLang="en-US" sz="2000" dirty="0">
                <a:solidFill>
                  <a:srgbClr val="C00000"/>
                </a:solidFill>
              </a:rPr>
              <a:t>防止“提前偷偷进行预先挖矿”</a:t>
            </a:r>
            <a:endParaRPr lang="en-US" altLang="zh-CN" sz="2000" dirty="0">
              <a:solidFill>
                <a:srgbClr val="C00000"/>
              </a:solidFill>
            </a:endParaRPr>
          </a:p>
          <a:p>
            <a:pPr lvl="2"/>
            <a:endParaRPr lang="en-US" sz="2000" dirty="0">
              <a:solidFill>
                <a:srgbClr val="C00000"/>
              </a:solidFill>
            </a:endParaRPr>
          </a:p>
          <a:p>
            <a:pPr lvl="1"/>
            <a:r>
              <a:rPr lang="zh-CN" altLang="en-US" sz="2200" dirty="0"/>
              <a:t>合谋发动“分叉攻击”，必须要占据系统中超过半数以上的计算力才可能成功</a:t>
            </a:r>
            <a:endParaRPr lang="en-US" altLang="zh-CN" sz="2200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A 51% attack is an attack on a blockchain by a group of miners who control more than 50% of the network's mining hash rate.</a:t>
            </a:r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11163" y="257175"/>
            <a:ext cx="8280400" cy="533400"/>
          </a:xfrm>
        </p:spPr>
        <p:txBody>
          <a:bodyPr/>
          <a:lstStyle/>
          <a:p>
            <a:r>
              <a:rPr lang="zh-CN" altLang="en-US" dirty="0">
                <a:latin typeface="Tahoma" panose="020B0604030504040204" pitchFamily="34" charset="0"/>
                <a:ea typeface="微软雅黑" panose="020B0503020204020204" pitchFamily="34" charset="-122"/>
              </a:rPr>
              <a:t>一种分叉攻击 </a:t>
            </a:r>
            <a:r>
              <a:rPr lang="en-US" altLang="zh-CN" dirty="0">
                <a:latin typeface="Tahoma" panose="020B0604030504040204" pitchFamily="34" charset="0"/>
                <a:ea typeface="微软雅黑" panose="020B0503020204020204" pitchFamily="34" charset="-122"/>
              </a:rPr>
              <a:t>——</a:t>
            </a:r>
            <a:r>
              <a:rPr lang="zh-CN" altLang="en-US" dirty="0">
                <a:latin typeface="Tahoma" panose="020B060403050404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Tahoma" panose="020B0604030504040204" pitchFamily="34" charset="0"/>
                <a:ea typeface="微软雅黑" panose="020B0503020204020204" pitchFamily="34" charset="-122"/>
              </a:rPr>
              <a:t>51%</a:t>
            </a:r>
            <a:r>
              <a:rPr lang="zh-CN" altLang="en-US" dirty="0">
                <a:latin typeface="Tahoma" panose="020B060403050404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Tahoma" panose="020B0604030504040204" pitchFamily="34" charset="0"/>
                <a:ea typeface="微软雅黑" panose="020B0503020204020204" pitchFamily="34" charset="-122"/>
              </a:rPr>
              <a:t>attack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2" descr="roof-of-Work, Explaine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671" y="3176081"/>
            <a:ext cx="5571383" cy="215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标题 1"/>
          <p:cNvSpPr>
            <a:spLocks noGrp="1"/>
          </p:cNvSpPr>
          <p:nvPr>
            <p:ph type="title"/>
          </p:nvPr>
        </p:nvSpPr>
        <p:spPr>
          <a:xfrm>
            <a:off x="411163" y="257175"/>
            <a:ext cx="8280400" cy="5334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现实中的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51%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攻击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1163" y="1143000"/>
            <a:ext cx="8318500" cy="322172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zh-CN" altLang="en-US" sz="1600" b="1" dirty="0">
                <a:latin typeface="Arial Hebrew" charset="-79"/>
                <a:ea typeface="Arial Hebrew" charset="-79"/>
                <a:cs typeface="Arial Hebrew" charset="-79"/>
              </a:rPr>
              <a:t>比特币区块的构建和</a:t>
            </a:r>
            <a:r>
              <a:rPr lang="zh-CN" altLang="en-US" sz="1600" b="1" dirty="0">
                <a:solidFill>
                  <a:srgbClr val="C00000"/>
                </a:solidFill>
                <a:latin typeface="Arial Hebrew" charset="-79"/>
                <a:ea typeface="Arial Hebrew" charset="-79"/>
                <a:cs typeface="Arial Hebrew" charset="-79"/>
              </a:rPr>
              <a:t>算力的多少</a:t>
            </a:r>
            <a:r>
              <a:rPr lang="zh-CN" altLang="en-US" sz="1600" b="1" dirty="0">
                <a:latin typeface="Arial Hebrew" charset="-79"/>
                <a:ea typeface="Arial Hebrew" charset="-79"/>
                <a:cs typeface="Arial Hebrew" charset="-79"/>
              </a:rPr>
              <a:t>紧密相关，因此</a:t>
            </a:r>
            <a:r>
              <a:rPr lang="zh-CN" altLang="en-US" sz="1600" b="1" dirty="0">
                <a:solidFill>
                  <a:srgbClr val="C00000"/>
                </a:solidFill>
                <a:latin typeface="Arial Hebrew" charset="-79"/>
                <a:ea typeface="Arial Hebrew" charset="-79"/>
                <a:cs typeface="Arial Hebrew" charset="-79"/>
              </a:rPr>
              <a:t>控制了算力</a:t>
            </a:r>
            <a:r>
              <a:rPr lang="zh-CN" altLang="en-US" sz="1600" b="1" dirty="0">
                <a:latin typeface="Arial Hebrew" charset="-79"/>
                <a:ea typeface="Arial Hebrew" charset="-79"/>
                <a:cs typeface="Arial Hebrew" charset="-79"/>
              </a:rPr>
              <a:t>就控制了</a:t>
            </a:r>
            <a:r>
              <a:rPr lang="zh-CN" altLang="en-US" sz="1600" b="1" dirty="0">
                <a:solidFill>
                  <a:srgbClr val="C00000"/>
                </a:solidFill>
                <a:latin typeface="Arial Hebrew" charset="-79"/>
                <a:ea typeface="Arial Hebrew" charset="-79"/>
                <a:cs typeface="Arial Hebrew" charset="-79"/>
              </a:rPr>
              <a:t>区块链的生成</a:t>
            </a:r>
          </a:p>
          <a:p>
            <a:endParaRPr lang="en-US" altLang="zh-CN" sz="1400" dirty="0">
              <a:latin typeface="Arial Hebrew" charset="-79"/>
              <a:ea typeface="Arial Hebrew" charset="-79"/>
              <a:cs typeface="Arial Hebrew" charset="-79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zh-CN" altLang="en-US" sz="1800" b="1" dirty="0">
                <a:solidFill>
                  <a:srgbClr val="0070C0"/>
                </a:solidFill>
                <a:latin typeface="Arial Hebrew" charset="-79"/>
                <a:ea typeface="Arial Hebrew" charset="-79"/>
                <a:cs typeface="Arial Hebrew" charset="-79"/>
              </a:rPr>
              <a:t>设想这样一个现实场景：</a:t>
            </a:r>
            <a:endParaRPr lang="zh-CN" altLang="en-US" sz="1800" dirty="0">
              <a:latin typeface="Arial Hebrew" charset="-79"/>
              <a:ea typeface="Arial Hebrew" charset="-79"/>
              <a:cs typeface="Arial Hebrew" charset="-79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en-US" altLang="zh-CN" sz="1800" dirty="0">
                <a:latin typeface="Arial Hebrew" charset="-79"/>
                <a:ea typeface="Arial Hebrew" charset="-79"/>
                <a:cs typeface="Arial Hebrew" charset="-79"/>
              </a:rPr>
              <a:t>A</a:t>
            </a:r>
            <a:r>
              <a:rPr lang="zh-CN" altLang="en-US" sz="1800" dirty="0">
                <a:latin typeface="Arial Hebrew" charset="-79"/>
                <a:ea typeface="Arial Hebrew" charset="-79"/>
                <a:cs typeface="Arial Hebrew" charset="-79"/>
              </a:rPr>
              <a:t>lice 和 Bob之间使用比特币完成了一杯咖啡的交易，Bob在收到Alice的转账通知 (交易提交)，就给Alice提供了咖啡。</a:t>
            </a:r>
          </a:p>
          <a:p>
            <a:pPr>
              <a:buFont typeface="Wingdings" panose="05000000000000000000" pitchFamily="2" charset="2"/>
              <a:buChar char="u"/>
            </a:pPr>
            <a:r>
              <a:rPr lang="zh-CN" altLang="en-US" sz="1800" dirty="0">
                <a:latin typeface="Arial Hebrew" charset="-79"/>
                <a:ea typeface="Arial Hebrew" charset="-79"/>
                <a:cs typeface="Arial Hebrew" charset="-79"/>
              </a:rPr>
              <a:t>Alice不想支付这笔钱，在开始之前他把区块里的这笔交易改成Alice转给自己的一笔交易了(更改很容易，只要把接收地址和签名改掉即可)。</a:t>
            </a:r>
          </a:p>
          <a:p>
            <a:pPr>
              <a:buFont typeface="Wingdings" panose="05000000000000000000" pitchFamily="2" charset="2"/>
              <a:buChar char="u"/>
            </a:pPr>
            <a:r>
              <a:rPr lang="zh-CN" altLang="en-US" sz="1800" dirty="0">
                <a:latin typeface="Arial Hebrew" charset="-79"/>
                <a:ea typeface="Arial Hebrew" charset="-79"/>
                <a:cs typeface="Arial Hebrew" charset="-79"/>
              </a:rPr>
              <a:t>Alice开始尝试用这个伪区块参与挖矿 (挖矿成功后这个</a:t>
            </a:r>
            <a:r>
              <a:rPr lang="en-US" altLang="zh-CN" sz="1800" dirty="0">
                <a:latin typeface="Arial Hebrew" charset="-79"/>
                <a:ea typeface="Arial Hebrew" charset="-79"/>
                <a:cs typeface="Arial Hebrew" charset="-79"/>
              </a:rPr>
              <a:t>block</a:t>
            </a:r>
            <a:r>
              <a:rPr lang="zh-CN" altLang="en-US" sz="1800" dirty="0">
                <a:latin typeface="Arial Hebrew" charset="-79"/>
                <a:ea typeface="Arial Hebrew" charset="-79"/>
                <a:cs typeface="Arial Hebrew" charset="-79"/>
              </a:rPr>
              <a:t>会被加入主链中)，因为拥有 51% 的算力，Alice比别的节点更容易优先计算成功，导致一个伪造的区块加入主链。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98995" y="4407590"/>
            <a:ext cx="4021138" cy="379413"/>
            <a:chOff x="1435100" y="5130800"/>
            <a:chExt cx="4021138" cy="379413"/>
          </a:xfrm>
        </p:grpSpPr>
        <p:sp>
          <p:nvSpPr>
            <p:cNvPr id="6" name="矩形 6"/>
            <p:cNvSpPr/>
            <p:nvPr/>
          </p:nvSpPr>
          <p:spPr bwMode="auto">
            <a:xfrm>
              <a:off x="1435100" y="5172075"/>
              <a:ext cx="544513" cy="338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zh-CN" altLang="en-US">
                <a:solidFill>
                  <a:srgbClr val="FFFFFF"/>
                </a:solidFill>
                <a:ea typeface="宋体" charset="-122"/>
              </a:endParaRPr>
            </a:p>
          </p:txBody>
        </p:sp>
        <p:sp>
          <p:nvSpPr>
            <p:cNvPr id="7" name="矩形 7"/>
            <p:cNvSpPr/>
            <p:nvPr/>
          </p:nvSpPr>
          <p:spPr bwMode="auto">
            <a:xfrm>
              <a:off x="2562225" y="5168900"/>
              <a:ext cx="544513" cy="338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zh-CN" altLang="en-US">
                <a:solidFill>
                  <a:srgbClr val="FFFFFF"/>
                </a:solidFill>
                <a:ea typeface="宋体" charset="-122"/>
              </a:endParaRPr>
            </a:p>
          </p:txBody>
        </p:sp>
        <p:sp>
          <p:nvSpPr>
            <p:cNvPr id="8" name="矩形 8"/>
            <p:cNvSpPr/>
            <p:nvPr/>
          </p:nvSpPr>
          <p:spPr bwMode="auto">
            <a:xfrm>
              <a:off x="3605213" y="5168900"/>
              <a:ext cx="544512" cy="338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zh-CN" altLang="en-US">
                <a:solidFill>
                  <a:srgbClr val="FFFFFF"/>
                </a:solidFill>
                <a:ea typeface="宋体" charset="-122"/>
              </a:endParaRPr>
            </a:p>
          </p:txBody>
        </p:sp>
        <p:sp>
          <p:nvSpPr>
            <p:cNvPr id="9" name="矩形 9"/>
            <p:cNvSpPr/>
            <p:nvPr/>
          </p:nvSpPr>
          <p:spPr bwMode="auto">
            <a:xfrm>
              <a:off x="4778375" y="5168900"/>
              <a:ext cx="677863" cy="338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1600">
                  <a:solidFill>
                    <a:srgbClr val="FFFFFF"/>
                  </a:solidFill>
                  <a:ea typeface="宋体" charset="-122"/>
                </a:rPr>
                <a:t>A</a:t>
              </a:r>
              <a:r>
                <a:rPr lang="en-US" altLang="zh-CN" sz="1600">
                  <a:solidFill>
                    <a:srgbClr val="FFFFFF"/>
                  </a:solidFill>
                  <a:ea typeface="宋体" charset="-122"/>
                  <a:sym typeface="Wingdings" panose="05000000000000000000" pitchFamily="2" charset="2"/>
                </a:rPr>
                <a:t>B</a:t>
              </a:r>
              <a:endParaRPr lang="zh-CN" altLang="en-US" sz="1600">
                <a:solidFill>
                  <a:srgbClr val="FFFFFF"/>
                </a:solidFill>
                <a:ea typeface="宋体" charset="-122"/>
              </a:endParaRPr>
            </a:p>
          </p:txBody>
        </p:sp>
        <p:cxnSp>
          <p:nvCxnSpPr>
            <p:cNvPr id="10" name="直接箭头连接符 10"/>
            <p:cNvCxnSpPr>
              <a:stCxn id="10" idx="3"/>
              <a:endCxn id="11" idx="1"/>
            </p:cNvCxnSpPr>
            <p:nvPr/>
          </p:nvCxnSpPr>
          <p:spPr bwMode="auto">
            <a:xfrm flipV="1">
              <a:off x="1979613" y="5337175"/>
              <a:ext cx="582612" cy="47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接箭头连接符 11"/>
            <p:cNvCxnSpPr/>
            <p:nvPr/>
          </p:nvCxnSpPr>
          <p:spPr bwMode="auto">
            <a:xfrm flipV="1">
              <a:off x="3021013" y="5337175"/>
              <a:ext cx="584200" cy="47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接箭头连接符 12"/>
            <p:cNvCxnSpPr>
              <a:stCxn id="12" idx="3"/>
            </p:cNvCxnSpPr>
            <p:nvPr/>
          </p:nvCxnSpPr>
          <p:spPr bwMode="auto">
            <a:xfrm flipV="1">
              <a:off x="4149725" y="5337175"/>
              <a:ext cx="6286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矩形 21"/>
            <p:cNvSpPr/>
            <p:nvPr/>
          </p:nvSpPr>
          <p:spPr bwMode="auto">
            <a:xfrm>
              <a:off x="4305300" y="5130800"/>
              <a:ext cx="428625" cy="2063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>
                  <a:solidFill>
                    <a:srgbClr val="000000"/>
                  </a:solidFill>
                  <a:ea typeface="宋体" charset="-122"/>
                </a:rPr>
                <a:t>(1)</a:t>
              </a:r>
              <a:endParaRPr lang="zh-CN" altLang="en-US">
                <a:solidFill>
                  <a:srgbClr val="000000"/>
                </a:solidFill>
                <a:ea typeface="宋体" charset="-122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513620" y="4613965"/>
            <a:ext cx="1720850" cy="877888"/>
            <a:chOff x="4149725" y="5337175"/>
            <a:chExt cx="1720850" cy="877888"/>
          </a:xfrm>
        </p:grpSpPr>
        <p:sp>
          <p:nvSpPr>
            <p:cNvPr id="15" name="矩形 13"/>
            <p:cNvSpPr/>
            <p:nvPr/>
          </p:nvSpPr>
          <p:spPr bwMode="auto">
            <a:xfrm>
              <a:off x="5192713" y="5876925"/>
              <a:ext cx="677862" cy="338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1600" dirty="0">
                  <a:solidFill>
                    <a:srgbClr val="FFFFFF"/>
                  </a:solidFill>
                  <a:ea typeface="宋体" charset="-122"/>
                </a:rPr>
                <a:t>A</a:t>
              </a:r>
              <a:r>
                <a:rPr lang="en-US" altLang="zh-CN" sz="1600" dirty="0">
                  <a:solidFill>
                    <a:srgbClr val="FFFFFF"/>
                  </a:solidFill>
                  <a:ea typeface="宋体" charset="-122"/>
                  <a:sym typeface="Wingdings" panose="05000000000000000000" pitchFamily="2" charset="2"/>
                </a:rPr>
                <a:t>C</a:t>
              </a:r>
              <a:endParaRPr lang="zh-CN" altLang="en-US" sz="1600" dirty="0">
                <a:solidFill>
                  <a:srgbClr val="FFFFFF"/>
                </a:solidFill>
                <a:ea typeface="宋体" charset="-122"/>
              </a:endParaRPr>
            </a:p>
          </p:txBody>
        </p:sp>
        <p:cxnSp>
          <p:nvCxnSpPr>
            <p:cNvPr id="16" name="肘形连接符 14"/>
            <p:cNvCxnSpPr>
              <a:stCxn id="12" idx="3"/>
              <a:endCxn id="17" idx="1"/>
            </p:cNvCxnSpPr>
            <p:nvPr/>
          </p:nvCxnSpPr>
          <p:spPr bwMode="auto">
            <a:xfrm>
              <a:off x="4149725" y="5337175"/>
              <a:ext cx="1042988" cy="709613"/>
            </a:xfrm>
            <a:prstGeom prst="bentConnector3">
              <a:avLst>
                <a:gd name="adj1" fmla="val 1526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矩形 22"/>
            <p:cNvSpPr/>
            <p:nvPr/>
          </p:nvSpPr>
          <p:spPr bwMode="auto">
            <a:xfrm>
              <a:off x="4349750" y="5797550"/>
              <a:ext cx="428625" cy="2063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>
                  <a:solidFill>
                    <a:srgbClr val="000000"/>
                  </a:solidFill>
                  <a:ea typeface="宋体" charset="-122"/>
                </a:rPr>
                <a:t>(2)</a:t>
              </a:r>
              <a:endParaRPr lang="zh-CN" altLang="en-US" dirty="0">
                <a:solidFill>
                  <a:srgbClr val="000000"/>
                </a:solidFill>
                <a:ea typeface="宋体" charset="-122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848708" y="4432990"/>
            <a:ext cx="1614487" cy="1058863"/>
            <a:chOff x="5484813" y="5156200"/>
            <a:chExt cx="1614487" cy="1058863"/>
          </a:xfrm>
        </p:grpSpPr>
        <p:cxnSp>
          <p:nvCxnSpPr>
            <p:cNvPr id="19" name="直接箭头连接符 16"/>
            <p:cNvCxnSpPr/>
            <p:nvPr/>
          </p:nvCxnSpPr>
          <p:spPr bwMode="auto">
            <a:xfrm flipV="1">
              <a:off x="5837238" y="6046788"/>
              <a:ext cx="584200" cy="31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矩形 15"/>
            <p:cNvSpPr/>
            <p:nvPr/>
          </p:nvSpPr>
          <p:spPr bwMode="auto">
            <a:xfrm>
              <a:off x="6421438" y="5876925"/>
              <a:ext cx="677862" cy="338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zh-CN" altLang="en-US">
                <a:solidFill>
                  <a:srgbClr val="FFFFFF"/>
                </a:solidFill>
                <a:ea typeface="宋体" charset="-122"/>
              </a:endParaRPr>
            </a:p>
          </p:txBody>
        </p:sp>
        <p:sp>
          <p:nvSpPr>
            <p:cNvPr id="21" name="矩形 17"/>
            <p:cNvSpPr/>
            <p:nvPr/>
          </p:nvSpPr>
          <p:spPr bwMode="auto">
            <a:xfrm>
              <a:off x="6421438" y="5156200"/>
              <a:ext cx="677862" cy="338138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zh-CN" altLang="en-US">
                <a:solidFill>
                  <a:srgbClr val="000000"/>
                </a:solidFill>
                <a:ea typeface="宋体" charset="-122"/>
              </a:endParaRPr>
            </a:p>
          </p:txBody>
        </p:sp>
        <p:cxnSp>
          <p:nvCxnSpPr>
            <p:cNvPr id="22" name="直接箭头连接符 18"/>
            <p:cNvCxnSpPr>
              <a:endCxn id="21" idx="1"/>
            </p:cNvCxnSpPr>
            <p:nvPr/>
          </p:nvCxnSpPr>
          <p:spPr bwMode="auto">
            <a:xfrm>
              <a:off x="5484813" y="5324475"/>
              <a:ext cx="9366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矩形 23"/>
            <p:cNvSpPr/>
            <p:nvPr/>
          </p:nvSpPr>
          <p:spPr bwMode="auto">
            <a:xfrm>
              <a:off x="5927725" y="5816600"/>
              <a:ext cx="428625" cy="2063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dirty="0">
                  <a:solidFill>
                    <a:srgbClr val="000000"/>
                  </a:solidFill>
                  <a:ea typeface="宋体" charset="-122"/>
                </a:rPr>
                <a:t>(3)</a:t>
              </a:r>
              <a:endParaRPr lang="zh-CN" altLang="en-US" dirty="0">
                <a:solidFill>
                  <a:srgbClr val="000000"/>
                </a:solidFill>
                <a:ea typeface="宋体" charset="-122"/>
              </a:endParaRPr>
            </a:p>
          </p:txBody>
        </p:sp>
      </p:grpSp>
      <p:sp>
        <p:nvSpPr>
          <p:cNvPr id="24" name="Rounded Rectangular Callout 23"/>
          <p:cNvSpPr/>
          <p:nvPr/>
        </p:nvSpPr>
        <p:spPr bwMode="auto">
          <a:xfrm>
            <a:off x="6423041" y="5491854"/>
            <a:ext cx="2268521" cy="948704"/>
          </a:xfrm>
          <a:prstGeom prst="wedgeRoundRectCallout">
            <a:avLst>
              <a:gd name="adj1" fmla="val -61470"/>
              <a:gd name="adj2" fmla="val -42043"/>
              <a:gd name="adj3" fmla="val 16667"/>
            </a:avLst>
          </a:prstGeom>
          <a:solidFill>
            <a:schemeClr val="bg1">
              <a:lumMod val="7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b="1" dirty="0">
                <a:latin typeface="Arial" panose="020B0604020202090204" pitchFamily="34" charset="0"/>
              </a:rPr>
              <a:t>51%</a:t>
            </a:r>
            <a:r>
              <a:rPr lang="zh-CN" altLang="en-US" sz="1600" b="1" dirty="0">
                <a:latin typeface="Arial" panose="020B0604020202090204" pitchFamily="34" charset="0"/>
              </a:rPr>
              <a:t> 攻击者制造的新块，如果攻击成功，该分叉将成为主链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Mathematics</a:t>
            </a:r>
            <a:r>
              <a:rPr lang="zh-CN" altLang="en-US" dirty="0"/>
              <a:t> </a:t>
            </a:r>
            <a:r>
              <a:rPr lang="en-US" altLang="zh-CN" dirty="0"/>
              <a:t>behind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</a:p>
          <a:p>
            <a:endParaRPr lang="en-US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2:</a:t>
            </a:r>
            <a:r>
              <a:rPr lang="zh-CN" altLang="en-US" dirty="0"/>
              <a:t> </a:t>
            </a:r>
            <a:r>
              <a:rPr lang="en-US" altLang="zh-CN" dirty="0"/>
              <a:t>Forking</a:t>
            </a:r>
            <a:r>
              <a:rPr lang="zh-CN" altLang="en-US" dirty="0"/>
              <a:t> </a:t>
            </a:r>
            <a:r>
              <a:rPr lang="en-US" altLang="zh-CN" dirty="0"/>
              <a:t>——</a:t>
            </a:r>
            <a:r>
              <a:rPr lang="zh-CN" altLang="en-US" dirty="0"/>
              <a:t> 分叉的原理与类型</a:t>
            </a:r>
            <a:endParaRPr lang="en-US" altLang="zh-CN" dirty="0"/>
          </a:p>
          <a:p>
            <a:endParaRPr lang="en-US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3:</a:t>
            </a:r>
            <a:r>
              <a:rPr lang="zh-CN" altLang="en-US" dirty="0"/>
              <a:t> 比特币挖矿安全机制的一些探讨</a:t>
            </a:r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课前，几个问题的答疑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3468110" cy="5181600"/>
          </a:xfrm>
        </p:spPr>
        <p:txBody>
          <a:bodyPr/>
          <a:lstStyle/>
          <a:p>
            <a:r>
              <a:rPr lang="zh-CN" altLang="en-US" dirty="0"/>
              <a:t>“老师我没有搞懂区块发布的意思”</a:t>
            </a:r>
            <a:endParaRPr lang="en-US" altLang="zh-CN" dirty="0"/>
          </a:p>
          <a:p>
            <a:r>
              <a:rPr lang="zh-CN" altLang="en-US" dirty="0"/>
              <a:t>解答：</a:t>
            </a:r>
            <a:endParaRPr lang="en-US" altLang="zh-CN" dirty="0"/>
          </a:p>
          <a:p>
            <a:pPr lvl="1"/>
            <a:r>
              <a:rPr lang="zh-CN" altLang="en-US" sz="2000" dirty="0"/>
              <a:t>发布意思就是 一个矿工获得记账权的时候，他就有权利向整个网络广播它所打包生成的区块了</a:t>
            </a:r>
            <a:endParaRPr lang="en-US" altLang="zh-CN" sz="2000" dirty="0"/>
          </a:p>
          <a:p>
            <a:pPr lvl="1"/>
            <a:r>
              <a:rPr lang="zh-CN" altLang="en-US" sz="2000" dirty="0"/>
              <a:t>别的节点收到这个新</a:t>
            </a:r>
            <a:r>
              <a:rPr lang="en-US" altLang="zh-CN" sz="2000" dirty="0"/>
              <a:t>block</a:t>
            </a:r>
            <a:r>
              <a:rPr lang="zh-CN" altLang="en-US" sz="2000" dirty="0"/>
              <a:t> 之后，验证一下合法性之后，就要添加到区块链的尾部了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569" y="1242271"/>
            <a:ext cx="5042431" cy="44163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83415" y="5845784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rgbClr val="C00000"/>
                </a:solidFill>
              </a:rPr>
              <a:t>该截图展示误人子弟</a:t>
            </a:r>
            <a:r>
              <a:rPr lang="zh-CN" altLang="en-US" dirty="0">
                <a:solidFill>
                  <a:srgbClr val="C00000"/>
                </a:solidFill>
              </a:rPr>
              <a:t>的</a:t>
            </a:r>
            <a:r>
              <a:rPr lang="zh-CN" altLang="en-US">
                <a:solidFill>
                  <a:srgbClr val="C00000"/>
                </a:solidFill>
              </a:rPr>
              <a:t>错误网络知识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4174455" y="4134679"/>
            <a:ext cx="4896657" cy="728869"/>
          </a:xfrm>
          <a:prstGeom prst="roundRect">
            <a:avLst/>
          </a:prstGeom>
          <a:noFill/>
          <a:ln w="508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1163" y="193675"/>
            <a:ext cx="8280400" cy="5334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b" anchorCtr="0" compatLnSpc="1"/>
          <a:lstStyle/>
          <a:p>
            <a:r>
              <a:rPr lang="zh-CN" altLang="en-US" sz="2600" dirty="0"/>
              <a:t>回顾：比特币的共识 </a:t>
            </a:r>
            <a:r>
              <a:rPr lang="en-US" altLang="zh-CN" sz="2600" dirty="0"/>
              <a:t>——</a:t>
            </a:r>
            <a:r>
              <a:rPr lang="zh-CN" altLang="en-US" sz="2600" dirty="0"/>
              <a:t>基于“工作量证明”的挖矿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0432FF"/>
                </a:solidFill>
              </a:rPr>
              <a:t>Mining</a:t>
            </a:r>
            <a:r>
              <a:rPr lang="en-US" altLang="zh-CN" dirty="0">
                <a:solidFill>
                  <a:srgbClr val="0432FF"/>
                </a:solidFill>
              </a:rPr>
              <a:t> </a:t>
            </a:r>
            <a:r>
              <a:rPr lang="en-US" altLang="zh-CN" dirty="0"/>
              <a:t>is a process by which new blocks are added to the blockchain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4025" y="4995319"/>
            <a:ext cx="1836128" cy="1223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55" b="26593"/>
          <a:stretch>
            <a:fillRect/>
          </a:stretch>
        </p:blipFill>
        <p:spPr>
          <a:xfrm>
            <a:off x="701662" y="2640425"/>
            <a:ext cx="7032812" cy="23548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600" dirty="0"/>
              <a:t>课前答疑 </a:t>
            </a:r>
            <a:r>
              <a:rPr lang="en-US" altLang="zh-CN" sz="2600" dirty="0"/>
              <a:t>–</a:t>
            </a:r>
            <a:r>
              <a:rPr lang="zh-CN" altLang="en-US" sz="2600" dirty="0"/>
              <a:t> 交易上链之前的存储地方：</a:t>
            </a:r>
            <a:r>
              <a:rPr lang="en-US" altLang="zh-CN" sz="2600" dirty="0" err="1"/>
              <a:t>mempool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Mempool</a:t>
            </a:r>
            <a:endParaRPr lang="en-US" altLang="zh-CN" dirty="0"/>
          </a:p>
          <a:p>
            <a:pPr lvl="1"/>
            <a:r>
              <a:rPr lang="en-US" sz="1600" dirty="0">
                <a:hlinkClick r:id="rId2"/>
              </a:rPr>
              <a:t>https://</a:t>
            </a:r>
            <a:r>
              <a:rPr lang="en-US" sz="1600" dirty="0" err="1">
                <a:hlinkClick r:id="rId2"/>
              </a:rPr>
              <a:t>blog.kaiko.com</a:t>
            </a:r>
            <a:r>
              <a:rPr lang="en-US" sz="1600" dirty="0">
                <a:hlinkClick r:id="rId2"/>
              </a:rPr>
              <a:t>/an-in-depth-guide-into-how-the-mempool-works-c758b781c608</a:t>
            </a:r>
            <a:endParaRPr lang="en-US" sz="1600" dirty="0"/>
          </a:p>
          <a:p>
            <a:pPr lvl="1"/>
            <a:r>
              <a:rPr lang="en-US" b="1" dirty="0"/>
              <a:t>The </a:t>
            </a:r>
            <a:r>
              <a:rPr lang="en-US" b="1" dirty="0" err="1"/>
              <a:t>mempool</a:t>
            </a:r>
            <a:r>
              <a:rPr lang="en-US" b="1" dirty="0"/>
              <a:t> is the node’s holding area for all the pending </a:t>
            </a:r>
            <a:r>
              <a:rPr lang="en-US" altLang="zh-CN" b="1" dirty="0"/>
              <a:t>TXs</a:t>
            </a:r>
            <a:r>
              <a:rPr lang="en-US" b="1" dirty="0"/>
              <a:t>.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057" y="3496464"/>
            <a:ext cx="6096205" cy="28281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课前，几个问题的答疑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163" y="1143000"/>
            <a:ext cx="8156640" cy="5181600"/>
          </a:xfrm>
        </p:spPr>
        <p:txBody>
          <a:bodyPr/>
          <a:lstStyle/>
          <a:p>
            <a:r>
              <a:rPr lang="zh-CN" altLang="en-US" sz="2400" dirty="0"/>
              <a:t>“我不太理解 </a:t>
            </a:r>
            <a:r>
              <a:rPr lang="en-US" altLang="zh-CN" sz="2400" dirty="0"/>
              <a:t>block</a:t>
            </a:r>
            <a:r>
              <a:rPr lang="zh-CN" altLang="en-US" sz="2400" dirty="0"/>
              <a:t> 代表的意义，发布一个新的 </a:t>
            </a:r>
            <a:r>
              <a:rPr lang="en-US" altLang="zh-CN" sz="2400" dirty="0"/>
              <a:t>block</a:t>
            </a:r>
            <a:r>
              <a:rPr lang="zh-CN" altLang="en-US" sz="2400" dirty="0"/>
              <a:t> 是指发布一个新的</a:t>
            </a:r>
            <a:r>
              <a:rPr lang="zh-CN" altLang="en-US" sz="2400" dirty="0">
                <a:solidFill>
                  <a:srgbClr val="FF0000"/>
                </a:solidFill>
              </a:rPr>
              <a:t>矿区</a:t>
            </a:r>
            <a:r>
              <a:rPr lang="zh-CN" altLang="en-US" sz="2400" dirty="0"/>
              <a:t>吗？ 是指拥有比特币的矿工进行比特币交易的</a:t>
            </a:r>
            <a:r>
              <a:rPr lang="zh-CN" altLang="en-US" sz="2400" dirty="0">
                <a:solidFill>
                  <a:srgbClr val="FF0000"/>
                </a:solidFill>
              </a:rPr>
              <a:t>记录集合</a:t>
            </a:r>
            <a:r>
              <a:rPr lang="zh-CN" altLang="en-US" sz="2400" dirty="0"/>
              <a:t>吗？”</a:t>
            </a:r>
            <a:endParaRPr lang="en-US" altLang="zh-CN" sz="2400" dirty="0"/>
          </a:p>
          <a:p>
            <a:r>
              <a:rPr lang="zh-CN" altLang="en-US" sz="2400" dirty="0"/>
              <a:t>解答：</a:t>
            </a:r>
            <a:endParaRPr lang="en-US" altLang="zh-CN" sz="2400" dirty="0"/>
          </a:p>
          <a:p>
            <a:pPr lvl="1"/>
            <a:r>
              <a:rPr lang="zh-CN" altLang="en-US" sz="2000" dirty="0"/>
              <a:t>一个新区块就是一堆交易的集合</a:t>
            </a:r>
            <a:endParaRPr lang="en-US" altLang="zh-CN" sz="2000" dirty="0"/>
          </a:p>
          <a:p>
            <a:pPr lvl="1"/>
            <a:r>
              <a:rPr lang="zh-CN" altLang="en-US" sz="2000" dirty="0"/>
              <a:t>所有的交易提交到比特币网络之后，不是以每个交易为单位放到链上，这样太繁琐了；</a:t>
            </a:r>
            <a:endParaRPr lang="en-US" altLang="zh-CN" sz="2000" dirty="0"/>
          </a:p>
          <a:p>
            <a:pPr lvl="1"/>
            <a:r>
              <a:rPr lang="zh-CN" altLang="en-US" sz="2000" dirty="0"/>
              <a:t>而是以一组为单位打包批处理： 以区块为单位打包上链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r>
              <a:rPr lang="zh-CN" altLang="en-US" sz="2400" dirty="0"/>
              <a:t>“</a:t>
            </a:r>
            <a:r>
              <a:rPr lang="en-US" altLang="zh-CN" sz="2400" dirty="0"/>
              <a:t>Block</a:t>
            </a:r>
            <a:r>
              <a:rPr lang="zh-CN" altLang="en-US" sz="2400" dirty="0"/>
              <a:t> 是指拥有比特币的矿工进行比特币交易的记录集合吗？”</a:t>
            </a:r>
            <a:endParaRPr lang="en-US" altLang="zh-CN" sz="2400" dirty="0"/>
          </a:p>
          <a:p>
            <a:pPr lvl="1"/>
            <a:r>
              <a:rPr lang="zh-CN" altLang="en-US" sz="2000" dirty="0"/>
              <a:t>解答：矿工只是为整个网络来帮助来记账的</a:t>
            </a:r>
            <a:endParaRPr lang="en-US" altLang="zh-CN" sz="2000" dirty="0"/>
          </a:p>
          <a:p>
            <a:pPr lvl="1"/>
            <a:r>
              <a:rPr lang="zh-CN" altLang="en-US" sz="2000" dirty="0"/>
              <a:t>比特币网络中的交易是</a:t>
            </a:r>
            <a:r>
              <a:rPr lang="zh-CN" altLang="en-US" sz="2000" dirty="0">
                <a:solidFill>
                  <a:srgbClr val="C00000"/>
                </a:solidFill>
              </a:rPr>
              <a:t>比特币持有者</a:t>
            </a:r>
            <a:r>
              <a:rPr lang="zh-CN" altLang="en-US" sz="2000" dirty="0"/>
              <a:t>之间的转账记录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C.BRev.FY97">
  <a:themeElements>
    <a:clrScheme name="">
      <a:dk1>
        <a:srgbClr val="000000"/>
      </a:dk1>
      <a:lt1>
        <a:srgbClr val="FFFFFF"/>
      </a:lt1>
      <a:dk2>
        <a:srgbClr val="006B61"/>
      </a:dk2>
      <a:lt2>
        <a:srgbClr val="C0C0C0"/>
      </a:lt2>
      <a:accent1>
        <a:srgbClr val="FF00FF"/>
      </a:accent1>
      <a:accent2>
        <a:srgbClr val="00C0C0"/>
      </a:accent2>
      <a:accent3>
        <a:srgbClr val="FFFFFF"/>
      </a:accent3>
      <a:accent4>
        <a:srgbClr val="000000"/>
      </a:accent4>
      <a:accent5>
        <a:srgbClr val="FFAAFF"/>
      </a:accent5>
      <a:accent6>
        <a:srgbClr val="00AEAE"/>
      </a:accent6>
      <a:hlink>
        <a:srgbClr val="00C000"/>
      </a:hlink>
      <a:folHlink>
        <a:srgbClr val="800080"/>
      </a:folHlink>
    </a:clrScheme>
    <a:fontScheme name="LC.BRev.FY97">
      <a:majorFont>
        <a:latin typeface="Tahom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</a:defRPr>
        </a:defPPr>
      </a:lstStyle>
    </a:lnDef>
  </a:objectDefaults>
  <a:extraClrSchemeLst>
    <a:extraClrScheme>
      <a:clrScheme name="LC.BRev.FY97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C.BRev.FY97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C.BRev.FY97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3059</Words>
  <Application>Microsoft Office PowerPoint</Application>
  <PresentationFormat>全屏显示(4:3)</PresentationFormat>
  <Paragraphs>307</Paragraphs>
  <Slides>56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56</vt:i4>
      </vt:variant>
    </vt:vector>
  </HeadingPairs>
  <TitlesOfParts>
    <vt:vector size="69" baseType="lpstr">
      <vt:lpstr>-apple-system</vt:lpstr>
      <vt:lpstr>Arial Hebrew</vt:lpstr>
      <vt:lpstr>Lora</vt:lpstr>
      <vt:lpstr>Monotype Sorts</vt:lpstr>
      <vt:lpstr>等线</vt:lpstr>
      <vt:lpstr>宋体</vt:lpstr>
      <vt:lpstr>微软雅黑</vt:lpstr>
      <vt:lpstr>Arial</vt:lpstr>
      <vt:lpstr>Courier New</vt:lpstr>
      <vt:lpstr>Tahoma</vt:lpstr>
      <vt:lpstr>Times New Roman</vt:lpstr>
      <vt:lpstr>Wingdings</vt:lpstr>
      <vt:lpstr>LC.BRev.FY97</vt:lpstr>
      <vt:lpstr>Bitcoin 挖矿与区块链分叉</vt:lpstr>
      <vt:lpstr>PowerPoint 演示文稿</vt:lpstr>
      <vt:lpstr>PowerPoint 演示文稿</vt:lpstr>
      <vt:lpstr>Outline of this Class</vt:lpstr>
      <vt:lpstr>课前，（去年的学生问的）几个问题的答疑</vt:lpstr>
      <vt:lpstr>课前，几个问题的答疑</vt:lpstr>
      <vt:lpstr>回顾：比特币的共识 ——基于“工作量证明”的挖矿</vt:lpstr>
      <vt:lpstr>课前答疑 – 交易上链之前的存储地方：mempool</vt:lpstr>
      <vt:lpstr>课前，几个问题的答疑</vt:lpstr>
      <vt:lpstr>课前，几个问题的答疑</vt:lpstr>
      <vt:lpstr>PowerPoint 演示文稿</vt:lpstr>
      <vt:lpstr>(引言) 第二课的剧透：Proof of Work, &amp; Difficulty</vt:lpstr>
      <vt:lpstr>PowerPoint 演示文稿</vt:lpstr>
      <vt:lpstr>Outline</vt:lpstr>
      <vt:lpstr>PowerPoint 演示文稿</vt:lpstr>
      <vt:lpstr>挖矿的概率分析</vt:lpstr>
      <vt:lpstr>PDF：Probability Distribution Function</vt:lpstr>
      <vt:lpstr>离散型随机变量的概率分布</vt:lpstr>
      <vt:lpstr>连续型随机变量也有“概率函数”和“概率分布函数”吗？</vt:lpstr>
      <vt:lpstr>PDF of mining the next block</vt:lpstr>
      <vt:lpstr>指数分布</vt:lpstr>
      <vt:lpstr>挖矿的概率分析 (cont.)</vt:lpstr>
      <vt:lpstr>PowerPoint 演示文稿</vt:lpstr>
      <vt:lpstr>PowerPoint 演示文稿</vt:lpstr>
      <vt:lpstr>PowerPoint 演示文稿</vt:lpstr>
      <vt:lpstr>PowerPoint 演示文稿</vt:lpstr>
      <vt:lpstr>Mining Difficulty</vt:lpstr>
      <vt:lpstr>Mining Difficulty (cont.)</vt:lpstr>
      <vt:lpstr>设置挖矿难度的原因</vt:lpstr>
      <vt:lpstr>挖矿难度的动态调整</vt:lpstr>
      <vt:lpstr>挖矿难度的动态调整 (cont.)</vt:lpstr>
      <vt:lpstr>Difficulty vs. Hash Rate</vt:lpstr>
      <vt:lpstr>挖矿难度的动态调整的效果</vt:lpstr>
      <vt:lpstr>Outline</vt:lpstr>
      <vt:lpstr>PowerPoint 演示文稿</vt:lpstr>
      <vt:lpstr>一般的分叉 与 PoW 最长链机制</vt:lpstr>
      <vt:lpstr>PowerPoint 演示文稿</vt:lpstr>
      <vt:lpstr>不得已的分叉——对规则的分叉</vt:lpstr>
      <vt:lpstr>不得已的分叉——对规则的分叉(cont.)</vt:lpstr>
      <vt:lpstr>不得已的分叉——对规则的分叉(cont.)</vt:lpstr>
      <vt:lpstr>对规则的分叉(cont.) —— 硬/软分叉的例子</vt:lpstr>
      <vt:lpstr>历史上 avg Block Size 确实是增大的</vt:lpstr>
      <vt:lpstr>PowerPoint 演示文稿</vt:lpstr>
      <vt:lpstr>恶意的分叉</vt:lpstr>
      <vt:lpstr>Outline</vt:lpstr>
      <vt:lpstr>PowerPoint 演示文稿</vt:lpstr>
      <vt:lpstr>思考1：挖矿的安全性分析</vt:lpstr>
      <vt:lpstr>PowerPoint 演示文稿</vt:lpstr>
      <vt:lpstr>Selfish Mining —— 自私挖矿</vt:lpstr>
      <vt:lpstr>Selfish Mining —— 自私挖矿</vt:lpstr>
      <vt:lpstr>Selfish Mining —— 自私挖矿</vt:lpstr>
      <vt:lpstr>PowerPoint 演示文稿</vt:lpstr>
      <vt:lpstr>思考2：挖矿的安全性分析</vt:lpstr>
      <vt:lpstr>一种分叉攻击 —— 51% attack</vt:lpstr>
      <vt:lpstr>现实中的 51% 攻击</vt:lpstr>
      <vt:lpstr>Summary of this class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 li</dc:creator>
  <cp:lastModifiedBy>廖婕</cp:lastModifiedBy>
  <cp:revision>2262</cp:revision>
  <cp:lastPrinted>2021-10-08T11:18:46Z</cp:lastPrinted>
  <dcterms:created xsi:type="dcterms:W3CDTF">2021-10-08T11:18:46Z</dcterms:created>
  <dcterms:modified xsi:type="dcterms:W3CDTF">2021-10-08T11:23:14Z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2052-3.6.1.5768</vt:lpwstr>
  </property>
</Properties>
</file>